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6" r:id="rId6"/>
    <p:sldId id="276" r:id="rId7"/>
    <p:sldId id="265" r:id="rId8"/>
    <p:sldId id="277" r:id="rId9"/>
    <p:sldId id="267" r:id="rId10"/>
    <p:sldId id="268" r:id="rId11"/>
    <p:sldId id="278" r:id="rId12"/>
    <p:sldId id="269" r:id="rId13"/>
    <p:sldId id="279" r:id="rId14"/>
    <p:sldId id="270" r:id="rId15"/>
    <p:sldId id="271" r:id="rId16"/>
    <p:sldId id="280" r:id="rId17"/>
    <p:sldId id="272" r:id="rId18"/>
    <p:sldId id="273" r:id="rId19"/>
    <p:sldId id="281" r:id="rId20"/>
    <p:sldId id="274" r:id="rId21"/>
    <p:sldId id="28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8/19/2019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8/19/2019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8/19/2019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Classical Mediterranean Societies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29431"/>
            <a:ext cx="96012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9" y="-1"/>
            <a:ext cx="12192000" cy="68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10" y="467360"/>
            <a:ext cx="9509760" cy="1233424"/>
          </a:xfrm>
        </p:spPr>
        <p:txBody>
          <a:bodyPr/>
          <a:lstStyle/>
          <a:p>
            <a:r>
              <a:rPr lang="en-US" dirty="0"/>
              <a:t>Greece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Around 800 BCE the polis (city-state) begin to form </a:t>
            </a:r>
          </a:p>
          <a:p>
            <a:pPr lvl="1"/>
            <a:r>
              <a:rPr lang="en-US" sz="2400" dirty="0"/>
              <a:t>Allowed people to diversify in occupations </a:t>
            </a:r>
          </a:p>
          <a:p>
            <a:pPr lvl="1"/>
            <a:r>
              <a:rPr lang="en-US" sz="2400" dirty="0"/>
              <a:t>The towns become walled cities </a:t>
            </a:r>
          </a:p>
          <a:p>
            <a:r>
              <a:rPr lang="en-US" sz="2800" dirty="0"/>
              <a:t>Each city-state had a guardian deity</a:t>
            </a:r>
          </a:p>
          <a:p>
            <a:pPr lvl="1"/>
            <a:r>
              <a:rPr lang="en-US" sz="2400" dirty="0"/>
              <a:t>Ex. Athena= Athens </a:t>
            </a:r>
          </a:p>
          <a:p>
            <a:r>
              <a:rPr lang="en-US" sz="2800" dirty="0"/>
              <a:t>They communicated with gods through oracles </a:t>
            </a:r>
          </a:p>
          <a:p>
            <a:pPr lvl="1"/>
            <a:r>
              <a:rPr lang="en-US" sz="2400" dirty="0"/>
              <a:t>Oracle of Delphi </a:t>
            </a:r>
          </a:p>
          <a:p>
            <a:r>
              <a:rPr lang="en-US" sz="2800" dirty="0"/>
              <a:t>730 BCE many city-states adopted the Phoenician alphabet and added vowels.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08" y="-447040"/>
            <a:ext cx="9509760" cy="1233424"/>
          </a:xfrm>
        </p:spPr>
        <p:txBody>
          <a:bodyPr/>
          <a:lstStyle/>
          <a:p>
            <a:r>
              <a:rPr lang="en-US" dirty="0"/>
              <a:t>Sparta vs Athens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6700" y="1259174"/>
            <a:ext cx="5389464" cy="473494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Sparta</a:t>
            </a:r>
          </a:p>
          <a:p>
            <a:pPr lvl="1"/>
            <a:r>
              <a:rPr lang="en-US" sz="2200" dirty="0"/>
              <a:t>Ruled by a military aristocracy</a:t>
            </a:r>
          </a:p>
          <a:p>
            <a:pPr lvl="1"/>
            <a:r>
              <a:rPr lang="en-US" sz="2200" dirty="0"/>
              <a:t>Granted rights to the citizens </a:t>
            </a:r>
          </a:p>
          <a:p>
            <a:pPr lvl="1"/>
            <a:r>
              <a:rPr lang="en-US" sz="2200" dirty="0"/>
              <a:t>Social Hierarchy:</a:t>
            </a:r>
          </a:p>
          <a:p>
            <a:pPr lvl="2"/>
            <a:r>
              <a:rPr lang="en-US" sz="1900" dirty="0"/>
              <a:t>Citizen Soldiers</a:t>
            </a:r>
          </a:p>
          <a:p>
            <a:pPr lvl="2"/>
            <a:r>
              <a:rPr lang="en-US" sz="1900" dirty="0"/>
              <a:t>“Dwellers around”- decedents of first conquered peoples. </a:t>
            </a:r>
          </a:p>
          <a:p>
            <a:pPr lvl="2"/>
            <a:r>
              <a:rPr lang="en-US" sz="1900" dirty="0"/>
              <a:t>Helots- slaves, lowest group</a:t>
            </a:r>
          </a:p>
          <a:p>
            <a:pPr lvl="2"/>
            <a:r>
              <a:rPr lang="en-US" sz="1900" dirty="0"/>
              <a:t>Women had more freedom. Ran estates but could not vote  </a:t>
            </a:r>
          </a:p>
          <a:p>
            <a:pPr lvl="1"/>
            <a:r>
              <a:rPr lang="en-US" sz="2200" dirty="0"/>
              <a:t>Oligarchy:  (rule by a group)</a:t>
            </a:r>
          </a:p>
          <a:p>
            <a:pPr lvl="2"/>
            <a:r>
              <a:rPr lang="en-US" sz="1900" dirty="0"/>
              <a:t>Governed by a group of elders in conjunction with two kings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8879" y="1259174"/>
            <a:ext cx="5308517" cy="47667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Athens</a:t>
            </a:r>
          </a:p>
          <a:p>
            <a:pPr lvl="1"/>
            <a:r>
              <a:rPr lang="en-US" sz="2800" dirty="0"/>
              <a:t>Formed a democracy over a 100 years or more </a:t>
            </a:r>
          </a:p>
          <a:p>
            <a:pPr lvl="2"/>
            <a:r>
              <a:rPr lang="en-US" sz="2400" dirty="0"/>
              <a:t>507 BCE- direct democracy established </a:t>
            </a:r>
          </a:p>
          <a:p>
            <a:pPr lvl="1"/>
            <a:r>
              <a:rPr lang="en-US" sz="2800" dirty="0"/>
              <a:t>All men above 20 could join the assembly (governing body)</a:t>
            </a:r>
          </a:p>
          <a:p>
            <a:pPr lvl="1"/>
            <a:r>
              <a:rPr lang="en-US" sz="2800" dirty="0"/>
              <a:t>Women were not citizens and could not become soldiers </a:t>
            </a:r>
          </a:p>
          <a:p>
            <a:pPr lvl="1"/>
            <a:r>
              <a:rPr lang="en-US" sz="2800" dirty="0"/>
              <a:t>Athens was in direct competition with Sparta</a:t>
            </a:r>
          </a:p>
          <a:p>
            <a:pPr lvl="1"/>
            <a:r>
              <a:rPr lang="en-US" sz="2800" dirty="0"/>
              <a:t>Athens was a commercial center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756" cy="6862259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" y="-6811"/>
            <a:ext cx="12157757" cy="686481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95" y="0"/>
            <a:ext cx="7315200" cy="6933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" y="-6811"/>
            <a:ext cx="12188985" cy="69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5" y="-354676"/>
            <a:ext cx="9509760" cy="1233424"/>
          </a:xfrm>
        </p:spPr>
        <p:txBody>
          <a:bodyPr/>
          <a:lstStyle/>
          <a:p>
            <a:r>
              <a:rPr lang="en-US" dirty="0"/>
              <a:t>Persian and Peloponnesian Wars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4647" y="1153973"/>
            <a:ext cx="9509760" cy="766588"/>
          </a:xfrm>
        </p:spPr>
        <p:txBody>
          <a:bodyPr/>
          <a:lstStyle/>
          <a:p>
            <a:r>
              <a:rPr lang="en-US" dirty="0"/>
              <a:t>Much of what is known of these wars come from the writings of Herodotus. A Greek historian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862" y="2071545"/>
            <a:ext cx="5745018" cy="4128654"/>
          </a:xfrm>
        </p:spPr>
        <p:txBody>
          <a:bodyPr>
            <a:normAutofit/>
          </a:bodyPr>
          <a:lstStyle/>
          <a:p>
            <a:r>
              <a:rPr lang="en-US" sz="2800" dirty="0"/>
              <a:t>Persian Wars:</a:t>
            </a:r>
          </a:p>
          <a:p>
            <a:pPr lvl="1"/>
            <a:r>
              <a:rPr lang="en-US" sz="2000" dirty="0"/>
              <a:t>Greeks vs. Persians </a:t>
            </a:r>
          </a:p>
          <a:p>
            <a:pPr lvl="1"/>
            <a:r>
              <a:rPr lang="en-US" sz="2000" dirty="0"/>
              <a:t>Delian League : an alliance between city-states formed to defeat the Persians. </a:t>
            </a:r>
          </a:p>
          <a:p>
            <a:pPr lvl="2"/>
            <a:r>
              <a:rPr lang="en-US" sz="1800" dirty="0"/>
              <a:t>Falls apart after the war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Greek Victory at battle of Marathon (490 BCE)</a:t>
            </a:r>
          </a:p>
          <a:p>
            <a:pPr lvl="1"/>
            <a:r>
              <a:rPr lang="en-US" sz="2000" dirty="0"/>
              <a:t>Thermopylae- Stand of 300 Spartans against thousands of Persians. Persians sack Athens after this  </a:t>
            </a:r>
          </a:p>
          <a:p>
            <a:pPr lvl="1"/>
            <a:r>
              <a:rPr lang="en-US" sz="2000" dirty="0"/>
              <a:t>War ends in a victory for the Greeks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78880" y="2059710"/>
            <a:ext cx="4572000" cy="396987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Peloponnesian War: 431-404 BCE</a:t>
            </a:r>
          </a:p>
          <a:p>
            <a:pPr lvl="1"/>
            <a:r>
              <a:rPr lang="en-US" sz="2400" dirty="0"/>
              <a:t>Athens vs Sparta (each had city-states as allies)</a:t>
            </a:r>
          </a:p>
          <a:p>
            <a:pPr lvl="1"/>
            <a:r>
              <a:rPr lang="en-US" sz="2400" dirty="0"/>
              <a:t>Sparta defeats Athens in 404 BCE</a:t>
            </a:r>
          </a:p>
          <a:p>
            <a:pPr lvl="1"/>
            <a:r>
              <a:rPr lang="en-US" sz="2400" dirty="0"/>
              <a:t>Outcome:</a:t>
            </a:r>
          </a:p>
          <a:p>
            <a:pPr lvl="2"/>
            <a:r>
              <a:rPr lang="en-US" sz="2000" dirty="0"/>
              <a:t>Both city-states decline during this time </a:t>
            </a:r>
          </a:p>
          <a:p>
            <a:pPr lvl="3"/>
            <a:r>
              <a:rPr lang="en-US" sz="1800" dirty="0"/>
              <a:t>Allows the Macedonians to invade and take over the Greek city states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Philosophers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34355" y="1901952"/>
            <a:ext cx="3757354" cy="4123944"/>
          </a:xfrm>
        </p:spPr>
        <p:txBody>
          <a:bodyPr>
            <a:normAutofit/>
          </a:bodyPr>
          <a:lstStyle/>
          <a:p>
            <a:r>
              <a:rPr lang="en-US" sz="2800" dirty="0"/>
              <a:t>Socrates (469-399 BCE):</a:t>
            </a:r>
          </a:p>
          <a:p>
            <a:pPr lvl="1"/>
            <a:r>
              <a:rPr lang="en-US" sz="2400" dirty="0"/>
              <a:t>Developed the Socratic Method (persistent questioning)</a:t>
            </a:r>
          </a:p>
          <a:p>
            <a:pPr lvl="1"/>
            <a:r>
              <a:rPr lang="en-US" sz="2400" dirty="0"/>
              <a:t>In 399 BCE found guilty of corrupting the youth of Athens and not believing in the gods </a:t>
            </a:r>
          </a:p>
          <a:p>
            <a:pPr lvl="2"/>
            <a:r>
              <a:rPr lang="en-US" sz="2000" dirty="0"/>
              <a:t>Did not confess and was executed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40844" y="1910449"/>
            <a:ext cx="3465484" cy="4123944"/>
          </a:xfrm>
        </p:spPr>
        <p:txBody>
          <a:bodyPr>
            <a:normAutofit/>
          </a:bodyPr>
          <a:lstStyle/>
          <a:p>
            <a:r>
              <a:rPr lang="en-US" sz="2800" dirty="0"/>
              <a:t>Plato (429-347 BCE):</a:t>
            </a:r>
          </a:p>
          <a:p>
            <a:pPr lvl="1"/>
            <a:r>
              <a:rPr lang="en-US" sz="2400" dirty="0"/>
              <a:t>Student of Socrates </a:t>
            </a:r>
          </a:p>
          <a:p>
            <a:pPr lvl="1"/>
            <a:r>
              <a:rPr lang="en-US" sz="2400" dirty="0"/>
              <a:t>Founded the Academy</a:t>
            </a:r>
          </a:p>
          <a:p>
            <a:pPr lvl="2"/>
            <a:r>
              <a:rPr lang="en-US" sz="2000" dirty="0"/>
              <a:t>A school for young boys and sometimes girls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8764" y="1901952"/>
            <a:ext cx="35356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Aristotle (384-322 BCE)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of Plato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Born in Macedon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Tutored Alexander of Macedon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216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-12492"/>
            <a:ext cx="8763000" cy="6870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66"/>
            <a:ext cx="12215296" cy="689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" y="-49438"/>
            <a:ext cx="12160865" cy="69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 II and Alexander of Macedon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Philip II of Macedon: </a:t>
            </a:r>
          </a:p>
          <a:p>
            <a:pPr lvl="1"/>
            <a:r>
              <a:rPr lang="en-US" sz="2400" dirty="0"/>
              <a:t>developed a massive and well equipped army </a:t>
            </a:r>
          </a:p>
          <a:p>
            <a:pPr lvl="1"/>
            <a:r>
              <a:rPr lang="en-US" sz="2400" dirty="0"/>
              <a:t>After the Peloponnesian War the Macedonian army invaded and united the Greek city-states </a:t>
            </a:r>
          </a:p>
          <a:p>
            <a:pPr lvl="1"/>
            <a:r>
              <a:rPr lang="en-US" sz="2400" dirty="0"/>
              <a:t>Philip II was assassinated in 336 BCE </a:t>
            </a:r>
          </a:p>
          <a:p>
            <a:pPr lvl="1"/>
            <a:r>
              <a:rPr lang="en-US" sz="2400" dirty="0"/>
              <a:t>He was succeeded by his son, Alexander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Alexander the Great:</a:t>
            </a:r>
          </a:p>
          <a:p>
            <a:pPr lvl="1"/>
            <a:r>
              <a:rPr lang="en-US" sz="2400" dirty="0"/>
              <a:t>Reigned for 13 years </a:t>
            </a:r>
          </a:p>
          <a:p>
            <a:pPr lvl="1"/>
            <a:r>
              <a:rPr lang="en-US" sz="2400" dirty="0"/>
              <a:t>Defeated the Persian empire </a:t>
            </a:r>
          </a:p>
          <a:p>
            <a:pPr lvl="1"/>
            <a:r>
              <a:rPr lang="en-US" sz="2400" dirty="0"/>
              <a:t>His empire stretched from Greece to Egypt to northern India</a:t>
            </a:r>
          </a:p>
          <a:p>
            <a:pPr lvl="2"/>
            <a:r>
              <a:rPr lang="en-US" sz="2000" dirty="0"/>
              <a:t>Conquered the area in only 8 years! </a:t>
            </a:r>
          </a:p>
          <a:p>
            <a:pPr lvl="1"/>
            <a:r>
              <a:rPr lang="en-US" sz="2400" dirty="0"/>
              <a:t>Helped spread Greek culture </a:t>
            </a:r>
          </a:p>
          <a:p>
            <a:pPr lvl="2"/>
            <a:r>
              <a:rPr lang="en-US" sz="2000" dirty="0"/>
              <a:t>Adopted many aspects of Persian governance and culture </a:t>
            </a:r>
          </a:p>
          <a:p>
            <a:pPr lvl="2"/>
            <a:r>
              <a:rPr lang="en-US" sz="2000" dirty="0"/>
              <a:t>Died in 323 BCE in Babylon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13996"/>
            <a:ext cx="12188825" cy="6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Hellenism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During the time of Alexander the Great Greek culture was spread throughout the known world and mixed with other cultures</a:t>
            </a:r>
          </a:p>
          <a:p>
            <a:r>
              <a:rPr lang="en-US" sz="2800" dirty="0"/>
              <a:t>In their wake the Greeks established kingdoms run by Alexander's former generals</a:t>
            </a:r>
          </a:p>
          <a:p>
            <a:pPr lvl="1"/>
            <a:r>
              <a:rPr lang="en-US" sz="2400" dirty="0"/>
              <a:t>Ptolemy- Egypt </a:t>
            </a:r>
          </a:p>
          <a:p>
            <a:pPr lvl="1"/>
            <a:r>
              <a:rPr lang="en-US" sz="2400" dirty="0" err="1"/>
              <a:t>Antigonas</a:t>
            </a:r>
            <a:r>
              <a:rPr lang="en-US" sz="2400" dirty="0"/>
              <a:t>- Greece and Macedon</a:t>
            </a:r>
          </a:p>
          <a:p>
            <a:pPr lvl="1"/>
            <a:r>
              <a:rPr lang="en-US" sz="2400" dirty="0"/>
              <a:t>All other territories to </a:t>
            </a:r>
            <a:r>
              <a:rPr lang="en-US" sz="2400" dirty="0" err="1"/>
              <a:t>Seleucus</a:t>
            </a:r>
            <a:r>
              <a:rPr lang="en-US" sz="2400" dirty="0"/>
              <a:t> </a:t>
            </a:r>
          </a:p>
          <a:p>
            <a:r>
              <a:rPr lang="en-US" sz="2800" dirty="0"/>
              <a:t>In Egypt the city of Alexandria becomes a center of learning </a:t>
            </a:r>
          </a:p>
          <a:p>
            <a:pPr lvl="1"/>
            <a:r>
              <a:rPr lang="en-US" sz="2400" dirty="0"/>
              <a:t>Library of Alexandria was the largest in the classical world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Phoenicians (900- 202 BCE)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Located in modern day Lebanon </a:t>
            </a:r>
          </a:p>
          <a:p>
            <a:r>
              <a:rPr lang="en-US" sz="3000" dirty="0"/>
              <a:t>Around 900 BCE they began to move westward across the Med. </a:t>
            </a:r>
          </a:p>
          <a:p>
            <a:r>
              <a:rPr lang="en-US" sz="3000" dirty="0"/>
              <a:t>Greeks called them “red men”</a:t>
            </a:r>
          </a:p>
          <a:p>
            <a:r>
              <a:rPr lang="en-US" sz="3000" dirty="0"/>
              <a:t>Known for creating a red-purple dye from glands of a snail</a:t>
            </a:r>
          </a:p>
          <a:p>
            <a:r>
              <a:rPr lang="en-US" sz="3000" dirty="0"/>
              <a:t>Major trade networks </a:t>
            </a:r>
          </a:p>
          <a:p>
            <a:pPr lvl="1"/>
            <a:r>
              <a:rPr lang="en-US" sz="2800" dirty="0"/>
              <a:t>Established colonies throughout the Med. </a:t>
            </a:r>
          </a:p>
          <a:p>
            <a:pPr lvl="2"/>
            <a:r>
              <a:rPr lang="en-US" sz="2400" dirty="0"/>
              <a:t>Ex. Carthage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/>
              <a:t>Legacy:</a:t>
            </a:r>
          </a:p>
          <a:p>
            <a:pPr lvl="1"/>
            <a:r>
              <a:rPr lang="en-US" sz="3300" dirty="0"/>
              <a:t>Alphabet: (Phonetic)</a:t>
            </a:r>
          </a:p>
          <a:p>
            <a:pPr lvl="2"/>
            <a:r>
              <a:rPr lang="en-US" sz="3100" dirty="0"/>
              <a:t>Consisted on 22 consonants</a:t>
            </a:r>
          </a:p>
          <a:p>
            <a:pPr lvl="1"/>
            <a:r>
              <a:rPr lang="en-US" sz="3300" dirty="0"/>
              <a:t>No pictorial symbols </a:t>
            </a:r>
          </a:p>
          <a:p>
            <a:pPr lvl="1"/>
            <a:r>
              <a:rPr lang="en-US" sz="3300" dirty="0"/>
              <a:t>Depicted only sounds</a:t>
            </a:r>
          </a:p>
          <a:p>
            <a:pPr lvl="1"/>
            <a:r>
              <a:rPr lang="en-US" sz="3300" dirty="0"/>
              <a:t>Ancestor of the Roman alphabet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1"/>
            <a:ext cx="12192001" cy="684244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5"/>
            <a:ext cx="12192000" cy="683551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6773"/>
            <a:ext cx="9173981" cy="6841227"/>
          </a:xfrm>
        </p:spPr>
      </p:pic>
    </p:spTree>
    <p:extLst>
      <p:ext uri="{BB962C8B-B14F-4D97-AF65-F5344CB8AC3E}">
        <p14:creationId xmlns:p14="http://schemas.microsoft.com/office/powerpoint/2010/main" val="29955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</a:pPr>
            <a:r>
              <a:rPr lang="en-US" sz="2800" dirty="0"/>
              <a:t>Empire was founded in the Middle East (Modern day Iran)</a:t>
            </a:r>
          </a:p>
          <a:p>
            <a:pPr fontAlgn="base">
              <a:lnSpc>
                <a:spcPct val="100000"/>
              </a:lnSpc>
            </a:pPr>
            <a:r>
              <a:rPr lang="en-US" sz="2800" dirty="0"/>
              <a:t>Cyrus the Great​</a:t>
            </a:r>
          </a:p>
          <a:p>
            <a:pPr lvl="1" fontAlgn="base">
              <a:lnSpc>
                <a:spcPct val="100000"/>
              </a:lnSpc>
            </a:pPr>
            <a:r>
              <a:rPr lang="en-US" sz="2400" dirty="0"/>
              <a:t>Established the large Persian Empire​</a:t>
            </a:r>
          </a:p>
          <a:p>
            <a:pPr fontAlgn="base">
              <a:lnSpc>
                <a:spcPct val="100000"/>
              </a:lnSpc>
            </a:pPr>
            <a:r>
              <a:rPr lang="en-US" sz="2800" dirty="0"/>
              <a:t>Influenced by earlier Mesopotamian society​</a:t>
            </a:r>
          </a:p>
          <a:p>
            <a:pPr fontAlgn="base">
              <a:lnSpc>
                <a:spcPct val="100000"/>
              </a:lnSpc>
            </a:pPr>
            <a:r>
              <a:rPr lang="en-US" sz="2800" dirty="0"/>
              <a:t>Religion </a:t>
            </a:r>
          </a:p>
          <a:p>
            <a:pPr lvl="1" fontAlgn="base">
              <a:lnSpc>
                <a:spcPct val="100000"/>
              </a:lnSpc>
            </a:pPr>
            <a:r>
              <a:rPr lang="en-US" sz="2400" dirty="0"/>
              <a:t>Zoroastrianism – pre-Islamic monotheistic religion​</a:t>
            </a:r>
          </a:p>
          <a:p>
            <a:pPr fontAlgn="base">
              <a:lnSpc>
                <a:spcPct val="100000"/>
              </a:lnSpc>
            </a:pPr>
            <a:r>
              <a:rPr lang="en-US" sz="2800" dirty="0"/>
              <a:t>Eventually conquered by Alexander the Great of Macedon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18" y="2"/>
            <a:ext cx="91255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Minoan Civilization (2000 BCE -1500 BCE)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341120" y="1974144"/>
            <a:ext cx="9509760" cy="766588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Located on the island of Crete</a:t>
            </a:r>
          </a:p>
          <a:p>
            <a:pPr marL="342900" indent="-342900"/>
            <a:r>
              <a:rPr lang="en-US" dirty="0"/>
              <a:t>Ends abruptly due to invasion or natural disaster  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Politics:</a:t>
            </a:r>
          </a:p>
          <a:p>
            <a:pPr lvl="1"/>
            <a:r>
              <a:rPr lang="en-US" sz="2800" dirty="0"/>
              <a:t>Ruled by a king (monarchy) </a:t>
            </a:r>
          </a:p>
          <a:p>
            <a:pPr lvl="1"/>
            <a:r>
              <a:rPr lang="en-US" sz="2800" dirty="0"/>
              <a:t>Legendary king Minos is the most famous Minoan king </a:t>
            </a:r>
          </a:p>
          <a:p>
            <a:pPr lvl="1"/>
            <a:r>
              <a:rPr lang="en-US" sz="2800" dirty="0"/>
              <a:t>The civilization was named after him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Economics:</a:t>
            </a:r>
          </a:p>
          <a:p>
            <a:pPr lvl="1"/>
            <a:r>
              <a:rPr lang="en-US" sz="2800" dirty="0"/>
              <a:t>Fishing, agriculture</a:t>
            </a:r>
          </a:p>
          <a:p>
            <a:pPr lvl="1"/>
            <a:r>
              <a:rPr lang="en-US" sz="2800" dirty="0"/>
              <a:t>Extensive trade network through the Med.  (pottery found throughout the Med) </a:t>
            </a:r>
          </a:p>
          <a:p>
            <a:pPr lvl="1"/>
            <a:r>
              <a:rPr lang="en-US" sz="2800" dirty="0"/>
              <a:t>Traded with the early Greeks and Egyptians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Minoan continued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Culture:</a:t>
            </a:r>
          </a:p>
          <a:p>
            <a:pPr lvl="1"/>
            <a:r>
              <a:rPr lang="en-US" sz="2800" dirty="0"/>
              <a:t>Built roads, temples, and lavish palaces </a:t>
            </a:r>
          </a:p>
          <a:p>
            <a:pPr lvl="1"/>
            <a:r>
              <a:rPr lang="en-US" sz="2800" dirty="0"/>
              <a:t>Bronze metallurgy </a:t>
            </a:r>
          </a:p>
          <a:p>
            <a:pPr lvl="1"/>
            <a:r>
              <a:rPr lang="en-US" sz="2800" dirty="0"/>
              <a:t>Writing system called Linear A (not deciphered) </a:t>
            </a:r>
          </a:p>
          <a:p>
            <a:pPr lvl="1"/>
            <a:r>
              <a:rPr lang="en-US" sz="2800" dirty="0"/>
              <a:t>Polytheistic: worshiped the fertility goddess (snake/ fertility goddess may be origin on Medusa) 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Society: </a:t>
            </a:r>
          </a:p>
          <a:p>
            <a:pPr lvl="1"/>
            <a:r>
              <a:rPr lang="en-US" sz="2800" dirty="0"/>
              <a:t>Typical Social Hierarchy of ruler, nobles, rich, traders, peasants, women and slaves</a:t>
            </a:r>
          </a:p>
          <a:p>
            <a:pPr lvl="1"/>
            <a:r>
              <a:rPr lang="en-US" sz="2800" dirty="0"/>
              <a:t>Women regarded as important; given more freedom than many other early civilizations</a:t>
            </a:r>
          </a:p>
        </p:txBody>
      </p:sp>
    </p:spTree>
    <p:extLst>
      <p:ext uri="{BB962C8B-B14F-4D97-AF65-F5344CB8AC3E}">
        <p14:creationId xmlns:p14="http://schemas.microsoft.com/office/powerpoint/2010/main" val="16434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upload.wikimedia.org/wikipedia/commons/4/42/Relief_Map_of_Mediterranean_S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" y="0"/>
            <a:ext cx="12187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7"/>
            <a:ext cx="12187968" cy="686079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" y="-22393"/>
            <a:ext cx="12192000" cy="6899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93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7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4"/>
            <a:ext cx="12192000" cy="68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Mycenaeans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7527" y="1901951"/>
            <a:ext cx="4915593" cy="442495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Earliest civilization based on mainland Greece </a:t>
            </a:r>
          </a:p>
          <a:p>
            <a:r>
              <a:rPr lang="en-US" sz="3100" b="1" dirty="0"/>
              <a:t>Politics</a:t>
            </a:r>
            <a:r>
              <a:rPr lang="en-US" sz="3100" dirty="0"/>
              <a:t> - </a:t>
            </a:r>
          </a:p>
          <a:p>
            <a:pPr lvl="1"/>
            <a:r>
              <a:rPr lang="en-US" sz="3100" dirty="0"/>
              <a:t>Warlike</a:t>
            </a:r>
          </a:p>
          <a:p>
            <a:pPr lvl="1"/>
            <a:r>
              <a:rPr lang="en-US" sz="3100" dirty="0"/>
              <a:t>absolutist kings over various city states </a:t>
            </a:r>
          </a:p>
          <a:p>
            <a:pPr lvl="1"/>
            <a:r>
              <a:rPr lang="en-US" sz="3100" dirty="0"/>
              <a:t>conquered Minoans.  </a:t>
            </a:r>
          </a:p>
          <a:p>
            <a:pPr lvl="1"/>
            <a:r>
              <a:rPr lang="en-US" sz="3100" dirty="0"/>
              <a:t>Colonized along Persian coast</a:t>
            </a:r>
          </a:p>
          <a:p>
            <a:r>
              <a:rPr lang="en-US" sz="3100" b="1" dirty="0"/>
              <a:t>Economy</a:t>
            </a:r>
            <a:r>
              <a:rPr lang="en-US" sz="3100" dirty="0"/>
              <a:t> – sailors, farmers, merchants</a:t>
            </a:r>
          </a:p>
          <a:p>
            <a:r>
              <a:rPr lang="en-US" sz="3100" b="1" dirty="0"/>
              <a:t>Religion</a:t>
            </a:r>
            <a:r>
              <a:rPr lang="en-US" sz="3100" dirty="0"/>
              <a:t> – polytheist, Greek mythology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b="1" dirty="0"/>
              <a:t>Social -</a:t>
            </a:r>
            <a:endParaRPr lang="en-US" sz="3000" dirty="0"/>
          </a:p>
          <a:p>
            <a:pPr lvl="1"/>
            <a:r>
              <a:rPr lang="en-US" sz="2600" dirty="0"/>
              <a:t>Women had fewer rights than the Minoan Civilization.</a:t>
            </a:r>
          </a:p>
          <a:p>
            <a:r>
              <a:rPr lang="en-US" sz="2600" b="1" dirty="0"/>
              <a:t>Culture and legacy -</a:t>
            </a:r>
          </a:p>
          <a:p>
            <a:pPr lvl="1"/>
            <a:r>
              <a:rPr lang="en-US" sz="2600" dirty="0"/>
              <a:t>Homer’s poet who told the stories of the  Odyssey and Iliad, </a:t>
            </a:r>
          </a:p>
          <a:p>
            <a:pPr lvl="2"/>
            <a:r>
              <a:rPr lang="en-US" sz="2600" dirty="0"/>
              <a:t>Trojan War and the Trojan Horse</a:t>
            </a:r>
          </a:p>
          <a:p>
            <a:pPr lvl="1"/>
            <a:r>
              <a:rPr lang="en-US" sz="2600" dirty="0"/>
              <a:t>great metal workers</a:t>
            </a:r>
          </a:p>
          <a:p>
            <a:pPr lvl="1"/>
            <a:r>
              <a:rPr lang="en-US" sz="2600" dirty="0"/>
              <a:t>Introduced the arch to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458</TotalTime>
  <Words>837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Banded Design Teal 16x9</vt:lpstr>
      <vt:lpstr>Classical Mediterranean Societies </vt:lpstr>
      <vt:lpstr>Phoenicians (900- 202 BCE)</vt:lpstr>
      <vt:lpstr>PowerPoint Presentation</vt:lpstr>
      <vt:lpstr>Persia</vt:lpstr>
      <vt:lpstr>PowerPoint Presentation</vt:lpstr>
      <vt:lpstr>Minoan Civilization (2000 BCE -1500 BCE) </vt:lpstr>
      <vt:lpstr>Minoan continued </vt:lpstr>
      <vt:lpstr>PowerPoint Presentation</vt:lpstr>
      <vt:lpstr>Mycenaeans </vt:lpstr>
      <vt:lpstr>PowerPoint Presentation</vt:lpstr>
      <vt:lpstr>Greece </vt:lpstr>
      <vt:lpstr>Sparta vs Athens</vt:lpstr>
      <vt:lpstr>PowerPoint Presentation</vt:lpstr>
      <vt:lpstr>Persian and Peloponnesian Wars</vt:lpstr>
      <vt:lpstr>Greek Philosophers </vt:lpstr>
      <vt:lpstr>PowerPoint Presentation</vt:lpstr>
      <vt:lpstr>Philip II and Alexander of Macedon </vt:lpstr>
      <vt:lpstr>PowerPoint Presentation</vt:lpstr>
      <vt:lpstr>Hellenism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Societies</dc:title>
  <dc:creator>Phillip Thurmond</dc:creator>
  <cp:lastModifiedBy>Phillip Thurmond</cp:lastModifiedBy>
  <cp:revision>17</cp:revision>
  <dcterms:created xsi:type="dcterms:W3CDTF">2018-08-16T13:29:34Z</dcterms:created>
  <dcterms:modified xsi:type="dcterms:W3CDTF">2019-08-19T11:58:33Z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