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9" r:id="rId4"/>
    <p:sldId id="273" r:id="rId5"/>
    <p:sldId id="272" r:id="rId6"/>
    <p:sldId id="270" r:id="rId7"/>
    <p:sldId id="271" r:id="rId8"/>
    <p:sldId id="257" r:id="rId9"/>
    <p:sldId id="266" r:id="rId10"/>
    <p:sldId id="258" r:id="rId11"/>
    <p:sldId id="259" r:id="rId12"/>
    <p:sldId id="260" r:id="rId13"/>
    <p:sldId id="261" r:id="rId14"/>
    <p:sldId id="267" r:id="rId15"/>
    <p:sldId id="262" r:id="rId16"/>
    <p:sldId id="264" r:id="rId17"/>
    <p:sldId id="268" r:id="rId18"/>
    <p:sldId id="265" r:id="rId19"/>
    <p:sldId id="274" r:id="rId20"/>
  </p:sldIdLst>
  <p:sldSz cx="12188825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644" y="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59ACC-BB8B-40BD-9C3D-7515A99833BA}" type="datetimeFigureOut">
              <a:rPr lang="en-US"/>
              <a:t>1/22/2020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2B09C-4EB4-4858-8C5D-928515EB5FA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3F5D-6129-4745-AD27-E1F8E3F0C4BE}" type="datetimeFigureOut">
              <a:rPr lang="en-US"/>
              <a:t>1/22/2020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0D2E-0C1A-4418-8763-9BB732EB1D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88825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790" y="1449148"/>
            <a:ext cx="10569247" cy="2971051"/>
          </a:xfrm>
        </p:spPr>
        <p:txBody>
          <a:bodyPr/>
          <a:lstStyle>
            <a:lvl1pPr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790" y="5280847"/>
            <a:ext cx="10569247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8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789" y="4800600"/>
            <a:ext cx="1055866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88825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789" y="5367338"/>
            <a:ext cx="1055866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199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532" y="1081456"/>
            <a:ext cx="6330767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763" y="1238502"/>
            <a:ext cx="5892305" cy="2645912"/>
          </a:xfrm>
        </p:spPr>
        <p:txBody>
          <a:bodyPr anchor="b"/>
          <a:lstStyle>
            <a:lvl1pPr algn="l">
              <a:defRPr sz="4199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2968" y="4443681"/>
            <a:ext cx="5890102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2670" y="1081457"/>
            <a:ext cx="3809009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070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588" y="2286585"/>
            <a:ext cx="4893840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6736" y="2435958"/>
            <a:ext cx="4381380" cy="2007789"/>
          </a:xfrm>
        </p:spPr>
        <p:txBody>
          <a:bodyPr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4397" y="2286001"/>
            <a:ext cx="4879029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pPr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763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7654" y="446089"/>
            <a:ext cx="4521171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1410" y="586171"/>
            <a:ext cx="249414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790" y="446089"/>
            <a:ext cx="6609818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5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789" y="447188"/>
            <a:ext cx="10569245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499" y="2222287"/>
            <a:ext cx="10551825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2"/>
            <a:ext cx="12188825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789" y="2951396"/>
            <a:ext cx="10558668" cy="1468800"/>
          </a:xfrm>
        </p:spPr>
        <p:txBody>
          <a:bodyPr anchor="b"/>
          <a:lstStyle>
            <a:lvl1pPr algn="r">
              <a:defRPr sz="4799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789" y="5281202"/>
            <a:ext cx="1055866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499" y="2222288"/>
            <a:ext cx="51845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04" y="2222287"/>
            <a:ext cx="5193230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517" y="2174875"/>
            <a:ext cx="5188505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517" y="2751139"/>
            <a:ext cx="5188504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04" y="2174875"/>
            <a:ext cx="519323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04" y="2751139"/>
            <a:ext cx="519323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1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2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2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2872" y="446088"/>
            <a:ext cx="3546609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872" y="446088"/>
            <a:ext cx="3546609" cy="1618396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369" y="446089"/>
            <a:ext cx="625100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2872" y="2260739"/>
            <a:ext cx="3546609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516" y="727523"/>
            <a:ext cx="4851724" cy="1617163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6529" y="0"/>
            <a:ext cx="6092296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516" y="2344684"/>
            <a:ext cx="4851724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4798" y="6041363"/>
            <a:ext cx="976625" cy="365125"/>
          </a:xfrm>
        </p:spPr>
        <p:txBody>
          <a:bodyPr/>
          <a:lstStyle/>
          <a:p>
            <a:fld id="{C101A9C7-C274-4F50-89C9-83BDB06EDB81}" type="datetime1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243" y="6041363"/>
            <a:ext cx="329455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1423" y="5915889"/>
            <a:ext cx="1061878" cy="490599"/>
          </a:xfrm>
        </p:spPr>
        <p:txBody>
          <a:bodyPr/>
          <a:lstStyle/>
          <a:p>
            <a:fld id="{6BBE7942-5B1B-4E74-B3CD-25BF9B0AB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9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789" y="447188"/>
            <a:ext cx="10569245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790" y="2184402"/>
            <a:ext cx="1056053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396" y="6041363"/>
            <a:ext cx="864206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2195" y="6041363"/>
            <a:ext cx="134335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101A9C7-C274-4F50-89C9-83BDB06EDB81}" type="datetime1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5551" y="5915889"/>
            <a:ext cx="1061878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999">
                <a:solidFill>
                  <a:schemeClr val="accent1"/>
                </a:solidFill>
              </a:defRPr>
            </a:lvl1pPr>
          </a:lstStyle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8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999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28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9916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59892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nstantia" pitchFamily="18" charset="0"/>
              </a:rPr>
              <a:t>Africa in the Middle Ages and Kingdoms of the Grasslands 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Empire of Mali and </a:t>
            </a:r>
            <a:r>
              <a:rPr lang="en-US" sz="4000" dirty="0" err="1"/>
              <a:t>Sundiata</a:t>
            </a:r>
            <a:r>
              <a:rPr lang="en-US" sz="4000" dirty="0"/>
              <a:t> &amp; the “Lion Prince”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Malinke</a:t>
            </a:r>
            <a:r>
              <a:rPr lang="en-US" sz="2800" dirty="0"/>
              <a:t> people from Ghana</a:t>
            </a:r>
          </a:p>
          <a:p>
            <a:r>
              <a:rPr lang="en-US" sz="2800" dirty="0"/>
              <a:t>Rulers supported Islam</a:t>
            </a:r>
          </a:p>
          <a:p>
            <a:r>
              <a:rPr lang="en-US" sz="2800" dirty="0"/>
              <a:t>Agricultural economy</a:t>
            </a:r>
          </a:p>
          <a:p>
            <a:r>
              <a:rPr lang="en-US" sz="2800" dirty="0" err="1"/>
              <a:t>Juula</a:t>
            </a:r>
            <a:r>
              <a:rPr lang="en-US" sz="2800" dirty="0"/>
              <a:t> – </a:t>
            </a:r>
            <a:r>
              <a:rPr lang="en-US" sz="2800" dirty="0" err="1"/>
              <a:t>Malinke</a:t>
            </a:r>
            <a:r>
              <a:rPr lang="en-US" sz="2800" dirty="0"/>
              <a:t> merchants</a:t>
            </a:r>
          </a:p>
          <a:p>
            <a:pPr lvl="1"/>
            <a:r>
              <a:rPr lang="en-US" sz="2800" dirty="0"/>
              <a:t>Gold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4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A. </a:t>
            </a:r>
            <a:r>
              <a:rPr lang="en-US" sz="2800" dirty="0" err="1"/>
              <a:t>Sundiata</a:t>
            </a:r>
            <a:r>
              <a:rPr lang="en-US" sz="2800" dirty="0"/>
              <a:t> – </a:t>
            </a:r>
            <a:r>
              <a:rPr lang="en-US" sz="2800" i="1" dirty="0" err="1"/>
              <a:t>mansa</a:t>
            </a:r>
            <a:r>
              <a:rPr lang="en-US" sz="2800" i="1" dirty="0"/>
              <a:t> </a:t>
            </a:r>
            <a:r>
              <a:rPr lang="en-US" sz="2800" dirty="0"/>
              <a:t>(ruler)</a:t>
            </a:r>
          </a:p>
          <a:p>
            <a:pPr lvl="1"/>
            <a:r>
              <a:rPr lang="en-US" sz="2800" dirty="0"/>
              <a:t>Griots – oral historians</a:t>
            </a:r>
          </a:p>
          <a:p>
            <a:pPr lvl="1"/>
            <a:r>
              <a:rPr lang="en-US" sz="2800" dirty="0"/>
              <a:t>Expanded territory</a:t>
            </a:r>
          </a:p>
          <a:p>
            <a:pPr lvl="1"/>
            <a:r>
              <a:rPr lang="en-US" sz="2800" dirty="0"/>
              <a:t>Divisions of social arrangements</a:t>
            </a:r>
          </a:p>
          <a:p>
            <a:r>
              <a:rPr lang="en-US" sz="2800" dirty="0"/>
              <a:t>Ibn Battuta – Berber Traveler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85804" y="2222286"/>
            <a:ext cx="5193230" cy="44071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B.  Mansa Kankan Musa (1312 -1337) 2</a:t>
            </a:r>
            <a:r>
              <a:rPr lang="en-US" sz="2800" baseline="30000" dirty="0"/>
              <a:t>nd</a:t>
            </a:r>
            <a:r>
              <a:rPr lang="en-US" sz="2800" dirty="0"/>
              <a:t> ruler of Mali </a:t>
            </a:r>
          </a:p>
          <a:p>
            <a:r>
              <a:rPr lang="en-US" sz="2800" dirty="0" err="1"/>
              <a:t>Pilgrammage</a:t>
            </a:r>
            <a:r>
              <a:rPr lang="en-US" sz="2800" dirty="0"/>
              <a:t> to Mecca</a:t>
            </a:r>
          </a:p>
          <a:p>
            <a:r>
              <a:rPr lang="en-US" sz="2800" dirty="0" err="1"/>
              <a:t>Ishal</a:t>
            </a:r>
            <a:r>
              <a:rPr lang="en-US" sz="2800" dirty="0"/>
              <a:t> al-</a:t>
            </a:r>
            <a:r>
              <a:rPr lang="en-US" sz="2800" dirty="0" err="1"/>
              <a:t>Sahili</a:t>
            </a:r>
            <a:endParaRPr lang="en-US" sz="2800" dirty="0"/>
          </a:p>
          <a:p>
            <a:pPr lvl="1"/>
            <a:r>
              <a:rPr lang="en-US" sz="2400" dirty="0"/>
              <a:t>Architect from Muslim Spain</a:t>
            </a:r>
          </a:p>
          <a:p>
            <a:pPr lvl="1"/>
            <a:r>
              <a:rPr lang="en-US" sz="2400" dirty="0"/>
              <a:t>Used beaten clay to build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7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4000" dirty="0"/>
              <a:t>City Dwellers &amp; Villages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/>
              <a:t>Jenne</a:t>
            </a:r>
            <a:r>
              <a:rPr lang="en-US" sz="2800" dirty="0"/>
              <a:t> &amp; Timbuktu – two important trading cities and centers of learning </a:t>
            </a:r>
          </a:p>
          <a:p>
            <a:r>
              <a:rPr lang="en-US" sz="2800" dirty="0"/>
              <a:t>Thrived with expansion on Mali, Songhay</a:t>
            </a:r>
          </a:p>
          <a:p>
            <a:r>
              <a:rPr lang="en-US" sz="2800" dirty="0"/>
              <a:t>Life centered on agriculture &amp; the villages</a:t>
            </a:r>
          </a:p>
          <a:p>
            <a:r>
              <a:rPr lang="en-US" sz="2800" dirty="0"/>
              <a:t>Polygamy</a:t>
            </a:r>
          </a:p>
          <a:p>
            <a:r>
              <a:rPr lang="en-US" sz="2800" dirty="0"/>
              <a:t>The hoe &amp; bow symbol of the common people of Savanna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3361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83"/>
            <a:ext cx="12188825" cy="684331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16"/>
            <a:ext cx="12188824" cy="6900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" y="-24941"/>
            <a:ext cx="12187365" cy="690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7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Songhay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100" dirty="0"/>
              <a:t>Middle Niger Valley</a:t>
            </a:r>
          </a:p>
          <a:p>
            <a:pPr lvl="1"/>
            <a:r>
              <a:rPr lang="en-US" sz="2901" dirty="0"/>
              <a:t>“masters of the soil”</a:t>
            </a:r>
          </a:p>
          <a:p>
            <a:r>
              <a:rPr lang="en-US" sz="3100" dirty="0"/>
              <a:t>Independent 7</a:t>
            </a:r>
            <a:r>
              <a:rPr lang="en-US" sz="3100" baseline="30000" dirty="0"/>
              <a:t>th</a:t>
            </a:r>
            <a:r>
              <a:rPr lang="en-US" sz="3100" dirty="0"/>
              <a:t> century </a:t>
            </a:r>
          </a:p>
          <a:p>
            <a:r>
              <a:rPr lang="en-US" sz="3100" dirty="0"/>
              <a:t>Muslim by 11</a:t>
            </a:r>
            <a:r>
              <a:rPr lang="en-US" sz="3100" baseline="30000" dirty="0"/>
              <a:t>th</a:t>
            </a:r>
            <a:r>
              <a:rPr lang="en-US" sz="3100" dirty="0"/>
              <a:t> century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2" y="2819400"/>
            <a:ext cx="5193230" cy="3638764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/>
              <a:t>Sunni Ali (1464-1492): 1</a:t>
            </a:r>
            <a:r>
              <a:rPr lang="en-US" sz="3100" baseline="30000" dirty="0"/>
              <a:t>st</a:t>
            </a:r>
            <a:r>
              <a:rPr lang="en-US" sz="3100" dirty="0"/>
              <a:t> king </a:t>
            </a:r>
          </a:p>
          <a:p>
            <a:pPr lvl="1"/>
            <a:r>
              <a:rPr lang="en-US" sz="2901" dirty="0"/>
              <a:t>Expanded territory</a:t>
            </a:r>
          </a:p>
          <a:p>
            <a:r>
              <a:rPr lang="en-US" sz="3100" dirty="0"/>
              <a:t>Succeeded by </a:t>
            </a:r>
            <a:r>
              <a:rPr lang="en-US" sz="3100" i="1" dirty="0" err="1"/>
              <a:t>Askia</a:t>
            </a:r>
            <a:r>
              <a:rPr lang="en-US" sz="3100" dirty="0"/>
              <a:t> </a:t>
            </a:r>
          </a:p>
          <a:p>
            <a:pPr lvl="1"/>
            <a:r>
              <a:rPr lang="en-US" sz="2901" dirty="0"/>
              <a:t>Muhammad the Great</a:t>
            </a:r>
          </a:p>
          <a:p>
            <a:r>
              <a:rPr lang="en-US" sz="3100" dirty="0"/>
              <a:t>Muslims uneasy with pagan populations, the local interpretation of Islamic law, &amp; the free mixing of men and women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0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Songhay defeated by Muslims from </a:t>
            </a:r>
            <a:r>
              <a:rPr lang="en-US" sz="3200" dirty="0" err="1"/>
              <a:t>Morrocco</a:t>
            </a:r>
            <a:endParaRPr lang="en-US" sz="3200" dirty="0"/>
          </a:p>
          <a:p>
            <a:r>
              <a:rPr lang="en-US" sz="3200" dirty="0"/>
              <a:t>Hausa states- took control of the region </a:t>
            </a:r>
          </a:p>
          <a:p>
            <a:pPr lvl="1"/>
            <a:r>
              <a:rPr lang="en-US" sz="3001" dirty="0"/>
              <a:t>Kano becomes Muslim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2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93"/>
            <a:ext cx="12188825" cy="6857008"/>
          </a:xfrm>
        </p:spPr>
      </p:pic>
    </p:spTree>
    <p:extLst>
      <p:ext uri="{BB962C8B-B14F-4D97-AF65-F5344CB8AC3E}">
        <p14:creationId xmlns:p14="http://schemas.microsoft.com/office/powerpoint/2010/main" val="266725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Political and Social Life in the Sudanic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498" y="2438400"/>
            <a:ext cx="10551825" cy="3636511"/>
          </a:xfrm>
        </p:spPr>
        <p:txBody>
          <a:bodyPr>
            <a:normAutofit/>
          </a:bodyPr>
          <a:lstStyle/>
          <a:p>
            <a:r>
              <a:rPr lang="en-US" sz="2400" dirty="0"/>
              <a:t>Common religion and law (Sharia) provided solidarity</a:t>
            </a:r>
          </a:p>
          <a:p>
            <a:r>
              <a:rPr lang="en-US" sz="2400" dirty="0"/>
              <a:t>Islam fused with indigenous traditions</a:t>
            </a:r>
          </a:p>
          <a:p>
            <a:r>
              <a:rPr lang="en-US" sz="2400" dirty="0"/>
              <a:t>Many converts kept old beliefs</a:t>
            </a:r>
          </a:p>
          <a:p>
            <a:r>
              <a:rPr lang="en-US" sz="2400" dirty="0"/>
              <a:t>Slavery and slave trade between black Africa and the rest of the Islamic world impacted women and children</a:t>
            </a:r>
          </a:p>
          <a:p>
            <a:pPr lvl="1"/>
            <a:r>
              <a:rPr lang="en-US" sz="2201" dirty="0"/>
              <a:t>In theory, Muslims viewed slavery as a process of conversion for pagans</a:t>
            </a:r>
          </a:p>
          <a:p>
            <a:pPr lvl="1"/>
            <a:r>
              <a:rPr lang="en-US" sz="2201" dirty="0"/>
              <a:t>Slaves had many roles in the Islamic world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4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" y="-2009"/>
            <a:ext cx="12167323" cy="6860009"/>
          </a:xfrm>
        </p:spPr>
      </p:pic>
    </p:spTree>
    <p:extLst>
      <p:ext uri="{BB962C8B-B14F-4D97-AF65-F5344CB8AC3E}">
        <p14:creationId xmlns:p14="http://schemas.microsoft.com/office/powerpoint/2010/main" val="61280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499" y="2222287"/>
            <a:ext cx="10551825" cy="4026113"/>
          </a:xfrm>
        </p:spPr>
        <p:txBody>
          <a:bodyPr>
            <a:normAutofit/>
          </a:bodyPr>
          <a:lstStyle/>
          <a:p>
            <a:r>
              <a:rPr lang="en-US" sz="2400" dirty="0"/>
              <a:t>Common Elements in African Societies:</a:t>
            </a:r>
          </a:p>
          <a:p>
            <a:pPr lvl="1"/>
            <a:r>
              <a:rPr lang="en-US" sz="2601" dirty="0"/>
              <a:t>Bantu Migration – some mutual language</a:t>
            </a:r>
          </a:p>
          <a:p>
            <a:pPr lvl="1"/>
            <a:r>
              <a:rPr lang="en-US" sz="2601" dirty="0"/>
              <a:t> Religion </a:t>
            </a:r>
          </a:p>
          <a:p>
            <a:pPr lvl="2"/>
            <a:r>
              <a:rPr lang="en-US" sz="2200" dirty="0"/>
              <a:t>Animistic religion</a:t>
            </a:r>
          </a:p>
          <a:p>
            <a:pPr lvl="2"/>
            <a:r>
              <a:rPr lang="en-US" sz="2200" dirty="0"/>
              <a:t>Belief in evil – produced witchcraft </a:t>
            </a:r>
          </a:p>
          <a:p>
            <a:pPr lvl="2"/>
            <a:r>
              <a:rPr lang="en-US" sz="1800" dirty="0"/>
              <a:t>Cosmology</a:t>
            </a:r>
          </a:p>
          <a:p>
            <a:pPr lvl="2"/>
            <a:r>
              <a:rPr lang="en-US" sz="2200" dirty="0"/>
              <a:t>Spirits &amp; gods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Stateless Societies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789" y="2362200"/>
            <a:ext cx="10551825" cy="3636511"/>
          </a:xfrm>
        </p:spPr>
        <p:txBody>
          <a:bodyPr/>
          <a:lstStyle/>
          <a:p>
            <a:r>
              <a:rPr lang="en-US" sz="2800" dirty="0"/>
              <a:t>Organized around kinship </a:t>
            </a:r>
          </a:p>
          <a:p>
            <a:r>
              <a:rPr lang="en-US" sz="2800" dirty="0"/>
              <a:t>Lacking concentrated political power &amp; authority</a:t>
            </a:r>
          </a:p>
          <a:p>
            <a:r>
              <a:rPr lang="en-US" sz="2800" dirty="0"/>
              <a:t>Power exercised by rulers or a council of families</a:t>
            </a:r>
          </a:p>
          <a:p>
            <a:r>
              <a:rPr lang="en-US" sz="2800" dirty="0"/>
              <a:t>No taxes</a:t>
            </a:r>
          </a:p>
          <a:p>
            <a:r>
              <a:rPr lang="en-US" sz="2800" dirty="0"/>
              <a:t>Some secret societies</a:t>
            </a:r>
          </a:p>
          <a:p>
            <a:r>
              <a:rPr lang="en-US" sz="2800" dirty="0"/>
              <a:t>Many thrived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7229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32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 Kingdoms:  Nubia &amp; Ethiopia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900" dirty="0"/>
              <a:t>Christianity first universal religion in Africa</a:t>
            </a:r>
          </a:p>
          <a:p>
            <a:r>
              <a:rPr lang="en-US" sz="3900" dirty="0"/>
              <a:t>Copts – Egyptian Christians</a:t>
            </a:r>
          </a:p>
          <a:p>
            <a:pPr lvl="1"/>
            <a:r>
              <a:rPr lang="en-US" sz="3500" dirty="0"/>
              <a:t>Allowed to keep faith by Muslims</a:t>
            </a:r>
          </a:p>
          <a:p>
            <a:pPr lvl="1"/>
            <a:r>
              <a:rPr lang="en-US" sz="3500" dirty="0"/>
              <a:t>Spread to Nubia</a:t>
            </a:r>
          </a:p>
          <a:p>
            <a:r>
              <a:rPr lang="en-US" sz="3900" dirty="0"/>
              <a:t>Axum Christians in Ethiopia</a:t>
            </a:r>
          </a:p>
          <a:p>
            <a:pPr lvl="1"/>
            <a:r>
              <a:rPr lang="en-US" sz="3500" dirty="0"/>
              <a:t>King </a:t>
            </a:r>
            <a:r>
              <a:rPr lang="en-US" sz="3500" dirty="0" err="1"/>
              <a:t>Lalibela</a:t>
            </a:r>
            <a:endParaRPr lang="en-US" sz="3500" dirty="0"/>
          </a:p>
          <a:p>
            <a:pPr lvl="1"/>
            <a:r>
              <a:rPr lang="en-US" sz="3500" dirty="0"/>
              <a:t>Built Christian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8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2" y="1"/>
            <a:ext cx="7162800" cy="68580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" y="-9978"/>
            <a:ext cx="12178221" cy="6867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00"/>
            <a:ext cx="12178222" cy="6849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4" y="-2789"/>
            <a:ext cx="12095161" cy="6875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" y="-2789"/>
            <a:ext cx="12178225" cy="684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8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Grassland Kingdoms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Islam spread via travelers &amp; merchants</a:t>
            </a:r>
          </a:p>
          <a:p>
            <a:r>
              <a:rPr lang="en-US" sz="2800" dirty="0"/>
              <a:t>Three important coasts:  Atlantic, Indian, &amp; the savanna on the southern edge of the Sahara</a:t>
            </a:r>
          </a:p>
          <a:p>
            <a:r>
              <a:rPr lang="en-US" sz="2800" dirty="0"/>
              <a:t>Ghana was powerful</a:t>
            </a:r>
          </a:p>
          <a:p>
            <a:pPr lvl="1"/>
            <a:r>
              <a:rPr lang="en-US" sz="2800" dirty="0"/>
              <a:t>Taxed salt &amp; gold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9" y="-66949"/>
            <a:ext cx="10694823" cy="6924949"/>
          </a:xfrm>
        </p:spPr>
      </p:pic>
    </p:spTree>
    <p:extLst>
      <p:ext uri="{BB962C8B-B14F-4D97-AF65-F5344CB8AC3E}">
        <p14:creationId xmlns:p14="http://schemas.microsoft.com/office/powerpoint/2010/main" val="193571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4000" dirty="0"/>
              <a:t>Sudanic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789" y="2362200"/>
            <a:ext cx="10551825" cy="3636511"/>
          </a:xfrm>
        </p:spPr>
        <p:txBody>
          <a:bodyPr>
            <a:noAutofit/>
          </a:bodyPr>
          <a:lstStyle/>
          <a:p>
            <a:r>
              <a:rPr lang="en-US" sz="2800" dirty="0"/>
              <a:t>Patriarch or council of elders as leaders</a:t>
            </a:r>
          </a:p>
          <a:p>
            <a:r>
              <a:rPr lang="en-US" sz="2800" dirty="0"/>
              <a:t>Rulers considered sacred</a:t>
            </a:r>
          </a:p>
          <a:p>
            <a:r>
              <a:rPr lang="en-US" sz="2800" dirty="0"/>
              <a:t>Islam was adopted by rulers, but not most of the population</a:t>
            </a:r>
          </a:p>
          <a:p>
            <a:pPr lvl="1"/>
            <a:r>
              <a:rPr lang="en-US" sz="2601" dirty="0"/>
              <a:t>Islam became a “royal cult”</a:t>
            </a:r>
          </a:p>
          <a:p>
            <a:r>
              <a:rPr lang="en-US" sz="2800" dirty="0"/>
              <a:t>Islam reinforced indigenous ideas of kinship</a:t>
            </a:r>
          </a:p>
          <a:p>
            <a:r>
              <a:rPr lang="en-US" sz="2800" dirty="0"/>
              <a:t>Mali &amp; Songhay – important cultures!!!</a:t>
            </a:r>
          </a:p>
        </p:txBody>
      </p:sp>
    </p:spTree>
    <p:extLst>
      <p:ext uri="{BB962C8B-B14F-4D97-AF65-F5344CB8AC3E}">
        <p14:creationId xmlns:p14="http://schemas.microsoft.com/office/powerpoint/2010/main" val="107951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14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8C630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A2A3AC6-1A45-42F7-8976-E15E36AD84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0</TotalTime>
  <Words>432</Words>
  <Application>Microsoft Office PowerPoint</Application>
  <PresentationFormat>Custom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Century Gothic</vt:lpstr>
      <vt:lpstr>Constantia</vt:lpstr>
      <vt:lpstr>Wingdings 2</vt:lpstr>
      <vt:lpstr>Quotable</vt:lpstr>
      <vt:lpstr>Africa in the Middle Ages and Kingdoms of the Grasslands </vt:lpstr>
      <vt:lpstr>Introduction </vt:lpstr>
      <vt:lpstr>Stateless Societies</vt:lpstr>
      <vt:lpstr>PowerPoint Presentation</vt:lpstr>
      <vt:lpstr>Christian Kingdoms:  Nubia &amp; Ethiopia</vt:lpstr>
      <vt:lpstr>PowerPoint Presentation</vt:lpstr>
      <vt:lpstr>Grassland Kingdoms </vt:lpstr>
      <vt:lpstr>PowerPoint Presentation</vt:lpstr>
      <vt:lpstr>Sudanic States</vt:lpstr>
      <vt:lpstr>Empire of Mali and Sundiata &amp; the “Lion Prince”</vt:lpstr>
      <vt:lpstr>PowerPoint Presentation</vt:lpstr>
      <vt:lpstr>City Dwellers &amp; Villages</vt:lpstr>
      <vt:lpstr>PowerPoint Presentation</vt:lpstr>
      <vt:lpstr>The Songhay Kingdom</vt:lpstr>
      <vt:lpstr>PowerPoint Presentation</vt:lpstr>
      <vt:lpstr>PowerPoint Presentation</vt:lpstr>
      <vt:lpstr>Political and Social Life in the Sudanic States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2015-11-02T23:18:22Z</dcterms:created>
  <dcterms:modified xsi:type="dcterms:W3CDTF">2020-01-22T16:51:02Z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TC028952639991</vt:lpwstr>
  </property>
</Properties>
</file>