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5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9" r:id="rId5"/>
    <p:sldId id="258" r:id="rId6"/>
    <p:sldId id="260" r:id="rId7"/>
    <p:sldId id="261" r:id="rId8"/>
    <p:sldId id="267" r:id="rId9"/>
    <p:sldId id="262" r:id="rId10"/>
    <p:sldId id="264" r:id="rId11"/>
    <p:sldId id="263" r:id="rId12"/>
    <p:sldId id="266" r:id="rId13"/>
    <p:sldId id="265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74" autoAdjust="0"/>
  </p:normalViewPr>
  <p:slideViewPr>
    <p:cSldViewPr>
      <p:cViewPr varScale="1">
        <p:scale>
          <a:sx n="51" d="100"/>
          <a:sy n="51" d="100"/>
        </p:scale>
        <p:origin x="72" y="12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8/14/2015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8/14/2015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7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0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6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29897" y="3771174"/>
            <a:ext cx="738390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8030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3124201"/>
            <a:ext cx="8823361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4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0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49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7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9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5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1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8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3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6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8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2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7998114" y="0"/>
            <a:ext cx="1602969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6770" y="6092866"/>
            <a:ext cx="993475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55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Indus River Valley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344" y="1688624"/>
            <a:ext cx="4852276" cy="473233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Harappa </a:t>
            </a:r>
          </a:p>
          <a:p>
            <a:pPr lvl="1"/>
            <a:r>
              <a:rPr lang="en-US" sz="2800" dirty="0" smtClean="0"/>
              <a:t>Planned </a:t>
            </a:r>
            <a:r>
              <a:rPr lang="en-US" sz="2800" dirty="0" smtClean="0"/>
              <a:t>city</a:t>
            </a:r>
          </a:p>
          <a:p>
            <a:pPr lvl="1"/>
            <a:r>
              <a:rPr lang="en-US" sz="2800" dirty="0" smtClean="0"/>
              <a:t>Streets </a:t>
            </a:r>
            <a:r>
              <a:rPr lang="en-US" sz="2800" dirty="0"/>
              <a:t>were laid out on a grid</a:t>
            </a:r>
          </a:p>
          <a:p>
            <a:pPr lvl="1"/>
            <a:r>
              <a:rPr lang="en-US" sz="2800" dirty="0" smtClean="0"/>
              <a:t>Sewage system </a:t>
            </a:r>
          </a:p>
          <a:p>
            <a:pPr lvl="1"/>
            <a:r>
              <a:rPr lang="en-US" sz="2800" dirty="0" smtClean="0"/>
              <a:t>23,000 residents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1688624"/>
            <a:ext cx="5165792" cy="473233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Mohenjo</a:t>
            </a:r>
            <a:r>
              <a:rPr lang="en-US" sz="2800" dirty="0" smtClean="0"/>
              <a:t> </a:t>
            </a:r>
            <a:r>
              <a:rPr lang="en-US" sz="2800" dirty="0" err="1" smtClean="0"/>
              <a:t>Daro</a:t>
            </a:r>
            <a:endParaRPr lang="en-US" sz="2800" dirty="0" smtClean="0"/>
          </a:p>
          <a:p>
            <a:pPr lvl="1"/>
            <a:r>
              <a:rPr lang="en-US" sz="2400" dirty="0" smtClean="0"/>
              <a:t>Was at its height by 2000 BCE</a:t>
            </a:r>
          </a:p>
          <a:p>
            <a:pPr lvl="1"/>
            <a:r>
              <a:rPr lang="en-US" sz="2400" dirty="0" smtClean="0"/>
              <a:t>40,000-80,000 residents </a:t>
            </a:r>
          </a:p>
          <a:p>
            <a:pPr lvl="1"/>
            <a:r>
              <a:rPr lang="en-US" sz="2400" dirty="0" smtClean="0"/>
              <a:t>Planned </a:t>
            </a:r>
            <a:r>
              <a:rPr lang="en-US" sz="2400" dirty="0" smtClean="0"/>
              <a:t>City </a:t>
            </a:r>
          </a:p>
          <a:p>
            <a:pPr lvl="1"/>
            <a:r>
              <a:rPr lang="en-US" sz="2400" dirty="0" smtClean="0"/>
              <a:t>Bathrooms and private wells</a:t>
            </a:r>
          </a:p>
          <a:p>
            <a:pPr lvl="1"/>
            <a:r>
              <a:rPr lang="en-US" sz="2400" dirty="0" smtClean="0"/>
              <a:t>Sewage system  </a:t>
            </a:r>
          </a:p>
          <a:p>
            <a:pPr lvl="1"/>
            <a:r>
              <a:rPr lang="en-US" sz="2400" dirty="0" smtClean="0"/>
              <a:t>Social Stratification: </a:t>
            </a:r>
          </a:p>
          <a:p>
            <a:pPr lvl="2"/>
            <a:r>
              <a:rPr lang="en-US" sz="2400" dirty="0" smtClean="0"/>
              <a:t>Large houses (2-3 stories)= rich</a:t>
            </a:r>
          </a:p>
          <a:p>
            <a:pPr lvl="2"/>
            <a:r>
              <a:rPr lang="en-US" sz="2400" dirty="0" smtClean="0"/>
              <a:t>Standardized 2 room houses= poor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51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tpm17038\Desktop\Mohenjodaro_Sind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4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pm17038\Desktop\image_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</p:spPr>
      </p:pic>
      <p:pic>
        <p:nvPicPr>
          <p:cNvPr id="8" name="Picture 2" descr="C:\Users\tpm17038\Desktop\indus-priest-k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" y="23812"/>
            <a:ext cx="5400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pm17038\Desktop\terracotta_259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49" y="-16790"/>
            <a:ext cx="6780212" cy="687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2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Decline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By 1900 BCE cities </a:t>
            </a:r>
            <a:r>
              <a:rPr lang="en-US" sz="2800" dirty="0" smtClean="0"/>
              <a:t>are </a:t>
            </a:r>
            <a:r>
              <a:rPr lang="en-US" sz="2800" dirty="0" smtClean="0"/>
              <a:t>smaller </a:t>
            </a:r>
          </a:p>
          <a:p>
            <a:r>
              <a:rPr lang="en-US" sz="2800" dirty="0" smtClean="0"/>
              <a:t>New types of </a:t>
            </a:r>
            <a:r>
              <a:rPr lang="en-US" sz="2800" dirty="0" smtClean="0"/>
              <a:t>pottery </a:t>
            </a:r>
            <a:r>
              <a:rPr lang="en-US" sz="2800" dirty="0" smtClean="0"/>
              <a:t>appear </a:t>
            </a:r>
          </a:p>
          <a:p>
            <a:r>
              <a:rPr lang="en-US" sz="2800" dirty="0" smtClean="0"/>
              <a:t>Writing system continues </a:t>
            </a:r>
          </a:p>
          <a:p>
            <a:r>
              <a:rPr lang="en-US" sz="2800" dirty="0" smtClean="0"/>
              <a:t>Likely due to a shift in the river and outside influences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367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of the Indian Subcontinent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Mountains: </a:t>
            </a:r>
          </a:p>
          <a:p>
            <a:pPr lvl="1"/>
            <a:r>
              <a:rPr lang="en-US" sz="2400" dirty="0" smtClean="0"/>
              <a:t>Located in the north </a:t>
            </a:r>
          </a:p>
          <a:p>
            <a:pPr lvl="1"/>
            <a:r>
              <a:rPr lang="en-US" sz="2400" dirty="0" smtClean="0"/>
              <a:t>3 major Ranges: Hindu Kush, Karakorum, Himalayan </a:t>
            </a:r>
            <a:endParaRPr lang="en-US" sz="2400" dirty="0"/>
          </a:p>
          <a:p>
            <a:r>
              <a:rPr lang="en-US" sz="2400" dirty="0" smtClean="0"/>
              <a:t>Deserts and Plateaus: </a:t>
            </a:r>
          </a:p>
          <a:p>
            <a:pPr lvl="1"/>
            <a:r>
              <a:rPr lang="en-US" sz="2400" dirty="0" smtClean="0"/>
              <a:t>Located in the South</a:t>
            </a:r>
          </a:p>
          <a:p>
            <a:pPr lvl="1"/>
            <a:r>
              <a:rPr lang="en-US" sz="2400" dirty="0" smtClean="0"/>
              <a:t>Thar Desert, Deccan Plateau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653020" y="2056093"/>
            <a:ext cx="4708591" cy="4200245"/>
          </a:xfrm>
        </p:spPr>
        <p:txBody>
          <a:bodyPr>
            <a:normAutofit/>
          </a:bodyPr>
          <a:lstStyle/>
          <a:p>
            <a:r>
              <a:rPr lang="en-US" sz="2400" dirty="0"/>
              <a:t>Rivers:</a:t>
            </a:r>
          </a:p>
          <a:p>
            <a:pPr lvl="1"/>
            <a:r>
              <a:rPr lang="en-US" sz="2400" dirty="0"/>
              <a:t>Ganges, Indus, and Brahmaputra  </a:t>
            </a:r>
          </a:p>
          <a:p>
            <a:r>
              <a:rPr lang="en-US" sz="2400" dirty="0"/>
              <a:t>Modern </a:t>
            </a:r>
            <a:r>
              <a:rPr lang="en-US" sz="2400" dirty="0" smtClean="0"/>
              <a:t>Day Countries</a:t>
            </a:r>
            <a:r>
              <a:rPr lang="en-US" sz="2400" dirty="0"/>
              <a:t>: </a:t>
            </a:r>
          </a:p>
          <a:p>
            <a:pPr lvl="1"/>
            <a:r>
              <a:rPr lang="en-US" sz="2400" dirty="0" smtClean="0"/>
              <a:t>Pakistan</a:t>
            </a:r>
            <a:r>
              <a:rPr lang="en-US" sz="2400" dirty="0"/>
              <a:t>, India, Nepal, Bhutan, and Bangladesh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tpm17038\Desktop\m1819en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" y="0"/>
            <a:ext cx="12189121" cy="689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pm17038\Desktop\89967-004-90333BB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7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Monsoons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Monsoon:</a:t>
            </a:r>
          </a:p>
          <a:p>
            <a:pPr lvl="1"/>
            <a:r>
              <a:rPr lang="en-US" sz="2400" dirty="0" smtClean="0"/>
              <a:t>Seasonal winds that control wet and dry seasons </a:t>
            </a:r>
          </a:p>
          <a:p>
            <a:pPr lvl="1"/>
            <a:r>
              <a:rPr lang="en-US" sz="2400" dirty="0" smtClean="0"/>
              <a:t>Causes </a:t>
            </a:r>
            <a:r>
              <a:rPr lang="en-US" sz="2400" dirty="0" smtClean="0"/>
              <a:t>rivers to flood and deposit rich soil in the plains area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975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tpm17038\Desktop\mons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pm17038\Desktop\_48834375_01002249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Civilizations Along the Indus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Little is </a:t>
            </a:r>
            <a:r>
              <a:rPr lang="en-US" sz="2800" dirty="0" smtClean="0"/>
              <a:t>known </a:t>
            </a:r>
            <a:r>
              <a:rPr lang="en-US" sz="2800" dirty="0" smtClean="0"/>
              <a:t>about the first civilizations </a:t>
            </a:r>
          </a:p>
          <a:p>
            <a:r>
              <a:rPr lang="en-US" sz="2800" dirty="0" smtClean="0"/>
              <a:t>Two Possible Groups first settled the area</a:t>
            </a:r>
          </a:p>
          <a:p>
            <a:pPr lvl="1"/>
            <a:r>
              <a:rPr lang="en-US" sz="2400" dirty="0" smtClean="0"/>
              <a:t>1. From the sea to the south </a:t>
            </a:r>
          </a:p>
          <a:p>
            <a:pPr lvl="1"/>
            <a:r>
              <a:rPr lang="en-US" sz="2400" dirty="0" smtClean="0"/>
              <a:t>2. Over land from the north via the Hindu Kush </a:t>
            </a:r>
          </a:p>
        </p:txBody>
      </p:sp>
    </p:spTree>
    <p:extLst>
      <p:ext uri="{BB962C8B-B14F-4D97-AF65-F5344CB8AC3E}">
        <p14:creationId xmlns:p14="http://schemas.microsoft.com/office/powerpoint/2010/main" val="238356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2" y="-40177"/>
            <a:ext cx="12195177" cy="6898177"/>
          </a:xfrm>
        </p:spPr>
      </p:pic>
    </p:spTree>
    <p:extLst>
      <p:ext uri="{BB962C8B-B14F-4D97-AF65-F5344CB8AC3E}">
        <p14:creationId xmlns:p14="http://schemas.microsoft.com/office/powerpoint/2010/main" val="161925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of the Civilization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731818"/>
            <a:ext cx="5372387" cy="480853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Civilization influenced an area greater than that Mesopotamia</a:t>
            </a:r>
          </a:p>
          <a:p>
            <a:pPr lvl="1"/>
            <a:r>
              <a:rPr lang="en-US" sz="2400" dirty="0" smtClean="0"/>
              <a:t>1,500 settlements found </a:t>
            </a:r>
          </a:p>
          <a:p>
            <a:r>
              <a:rPr lang="en-US" sz="2400" dirty="0" smtClean="0"/>
              <a:t>Writing System:</a:t>
            </a:r>
          </a:p>
          <a:p>
            <a:pPr lvl="1"/>
            <a:r>
              <a:rPr lang="en-US" sz="2400" dirty="0" smtClean="0"/>
              <a:t>Common throughout the civilization</a:t>
            </a:r>
          </a:p>
          <a:p>
            <a:pPr lvl="1"/>
            <a:r>
              <a:rPr lang="en-US" sz="2400" dirty="0" smtClean="0"/>
              <a:t>Has not been deciphered </a:t>
            </a:r>
          </a:p>
          <a:p>
            <a:pPr lvl="1"/>
            <a:r>
              <a:rPr lang="en-US" sz="2400" dirty="0" smtClean="0"/>
              <a:t>400-450 signs- too large to be an alphabet</a:t>
            </a:r>
          </a:p>
          <a:p>
            <a:pPr lvl="1"/>
            <a:r>
              <a:rPr lang="en-US" sz="2400" dirty="0" smtClean="0"/>
              <a:t>No written documents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2" y="1731818"/>
            <a:ext cx="4395196" cy="4200245"/>
          </a:xfrm>
        </p:spPr>
        <p:txBody>
          <a:bodyPr>
            <a:normAutofit/>
          </a:bodyPr>
          <a:lstStyle/>
          <a:p>
            <a:r>
              <a:rPr lang="en-US" sz="2400" dirty="0"/>
              <a:t>Trade:</a:t>
            </a:r>
          </a:p>
          <a:p>
            <a:pPr lvl="1"/>
            <a:r>
              <a:rPr lang="en-US" sz="2400" dirty="0"/>
              <a:t>Large trade network </a:t>
            </a:r>
          </a:p>
          <a:p>
            <a:pPr lvl="1"/>
            <a:r>
              <a:rPr lang="en-US" sz="2400" dirty="0"/>
              <a:t>Traded with Mesopotamians</a:t>
            </a:r>
          </a:p>
          <a:p>
            <a:pPr lvl="1"/>
            <a:r>
              <a:rPr lang="en-US" sz="2400" dirty="0"/>
              <a:t>Seal found in Ur </a:t>
            </a:r>
          </a:p>
          <a:p>
            <a:r>
              <a:rPr lang="en-US" sz="2400" dirty="0"/>
              <a:t>Social Stratification </a:t>
            </a:r>
          </a:p>
          <a:p>
            <a:r>
              <a:rPr lang="en-US" sz="2400" dirty="0"/>
              <a:t>Specialized occupations </a:t>
            </a:r>
          </a:p>
          <a:p>
            <a:r>
              <a:rPr lang="en-US" sz="2400" dirty="0"/>
              <a:t>Religion is unknown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0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tpm17038\Desktop\indus-valley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20"/>
            <a:ext cx="12188825" cy="687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36"/>
            <a:ext cx="12114212" cy="6864886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-15736"/>
            <a:ext cx="6018212" cy="691197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35" y="-15736"/>
            <a:ext cx="6091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253</Words>
  <Application>Microsoft Office PowerPoint</Application>
  <PresentationFormat>Custom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Corbel</vt:lpstr>
      <vt:lpstr>Wingdings 3</vt:lpstr>
      <vt:lpstr>Ion</vt:lpstr>
      <vt:lpstr>Indus River Valley </vt:lpstr>
      <vt:lpstr>Geography of the Indian Subcontinent </vt:lpstr>
      <vt:lpstr>PowerPoint Presentation</vt:lpstr>
      <vt:lpstr>Seasonal Monsoons </vt:lpstr>
      <vt:lpstr>PowerPoint Presentation</vt:lpstr>
      <vt:lpstr>First Civilizations Along the Indus</vt:lpstr>
      <vt:lpstr>PowerPoint Presentation</vt:lpstr>
      <vt:lpstr>Traits of the Civilization </vt:lpstr>
      <vt:lpstr>PowerPoint Presentation</vt:lpstr>
      <vt:lpstr>Major Cities </vt:lpstr>
      <vt:lpstr>PowerPoint Presentation</vt:lpstr>
      <vt:lpstr> Decline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2015-08-13T22:46:03Z</dcterms:created>
  <dcterms:modified xsi:type="dcterms:W3CDTF">2015-08-14T14:11:15Z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