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4" r:id="rId4"/>
  </p:sldMasterIdLst>
  <p:notesMasterIdLst>
    <p:notesMasterId r:id="rId26"/>
  </p:notesMasterIdLst>
  <p:handoutMasterIdLst>
    <p:handoutMasterId r:id="rId27"/>
  </p:handout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57"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83707" autoAdjust="0"/>
  </p:normalViewPr>
  <p:slideViewPr>
    <p:cSldViewPr snapToGrid="0">
      <p:cViewPr>
        <p:scale>
          <a:sx n="55" d="100"/>
          <a:sy n="55" d="100"/>
        </p:scale>
        <p:origin x="1020" y="304"/>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0B7FD6-6B50-4C58-994F-82DC621427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5CC7F2D-6B16-4B88-A4F8-ABD5316B47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51DC69-60C3-4CF7-A135-6E702ECCE0F0}" type="datetimeFigureOut">
              <a:rPr lang="en-US" smtClean="0"/>
              <a:t>12/11/2019</a:t>
            </a:fld>
            <a:endParaRPr lang="en-US" dirty="0"/>
          </a:p>
        </p:txBody>
      </p:sp>
      <p:sp>
        <p:nvSpPr>
          <p:cNvPr id="4" name="Footer Placeholder 3">
            <a:extLst>
              <a:ext uri="{FF2B5EF4-FFF2-40B4-BE49-F238E27FC236}">
                <a16:creationId xmlns:a16="http://schemas.microsoft.com/office/drawing/2014/main" id="{F94CEF1E-1ACC-48D0-92B3-CB3D4FED50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5F188B4-83B8-4C82-AFAC-DC1E415458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A9FFBD-F123-4881-BC93-591827BC61E0}" type="slidenum">
              <a:rPr lang="en-US" smtClean="0"/>
              <a:t>‹#›</a:t>
            </a:fld>
            <a:endParaRPr lang="en-US" dirty="0"/>
          </a:p>
        </p:txBody>
      </p:sp>
    </p:spTree>
    <p:extLst>
      <p:ext uri="{BB962C8B-B14F-4D97-AF65-F5344CB8AC3E}">
        <p14:creationId xmlns:p14="http://schemas.microsoft.com/office/powerpoint/2010/main" val="1736621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3EC7B-6C72-4FBB-87DF-2BD2CB7DC1E6}" type="datetimeFigureOut">
              <a:rPr lang="en-US" smtClean="0"/>
              <a:t>12/11/2019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2A795-6F94-4A96-B820-B9038480D048}" type="slidenum">
              <a:rPr lang="en-US" smtClean="0"/>
              <a:t>‹#›</a:t>
            </a:fld>
            <a:endParaRPr lang="en-US" dirty="0"/>
          </a:p>
        </p:txBody>
      </p:sp>
    </p:spTree>
    <p:extLst>
      <p:ext uri="{BB962C8B-B14F-4D97-AF65-F5344CB8AC3E}">
        <p14:creationId xmlns:p14="http://schemas.microsoft.com/office/powerpoint/2010/main" val="96649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Are your classroom colors different than what you see in this template? That’s OK! Click on Design -&gt; Variants (the down arrow) -&gt; Pick the color scheme that works for you!</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Feel free to change any “You will…” and “I will…” statements to ensure they align with your classroom procedures and rules!</a:t>
            </a:r>
          </a:p>
        </p:txBody>
      </p:sp>
      <p:sp>
        <p:nvSpPr>
          <p:cNvPr id="4" name="Slide Number Placeholder 3"/>
          <p:cNvSpPr>
            <a:spLocks noGrp="1"/>
          </p:cNvSpPr>
          <p:nvPr>
            <p:ph type="sldNum" sz="quarter" idx="10"/>
          </p:nvPr>
        </p:nvSpPr>
        <p:spPr/>
        <p:txBody>
          <a:bodyPr/>
          <a:lstStyle/>
          <a:p>
            <a:fld id="{B262A795-6F94-4A96-B820-B9038480D048}" type="slidenum">
              <a:rPr lang="en-US" smtClean="0"/>
              <a:t>1</a:t>
            </a:fld>
            <a:endParaRPr lang="en-US" dirty="0"/>
          </a:p>
        </p:txBody>
      </p:sp>
    </p:spTree>
    <p:extLst>
      <p:ext uri="{BB962C8B-B14F-4D97-AF65-F5344CB8AC3E}">
        <p14:creationId xmlns:p14="http://schemas.microsoft.com/office/powerpoint/2010/main" val="364254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8A87A34-81AB-432B-8DAE-1953F412C126}" type="datetimeFigureOut">
              <a:rPr lang="en-US" smtClean="0"/>
              <a:t>12/11/2019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78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724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221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528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07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452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800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527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02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524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507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8A87A34-81AB-432B-8DAE-1953F412C126}" type="datetimeFigureOut">
              <a:rPr lang="en-US" smtClean="0"/>
              <a:pPr/>
              <a:t>12/11/2019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476196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FA836-F8CF-40A6-8559-3D14BA113207}"/>
              </a:ext>
            </a:extLst>
          </p:cNvPr>
          <p:cNvPicPr>
            <a:picLocks noChangeAspect="1"/>
          </p:cNvPicPr>
          <p:nvPr/>
        </p:nvPicPr>
        <p:blipFill>
          <a:blip r:embed="rId3">
            <a:alphaModFix amt="9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81F489-B701-4C74-9747-27C8656A89CC}"/>
              </a:ext>
            </a:extLst>
          </p:cNvPr>
          <p:cNvSpPr>
            <a:spLocks noGrp="1"/>
          </p:cNvSpPr>
          <p:nvPr>
            <p:ph type="ctrTitle"/>
          </p:nvPr>
        </p:nvSpPr>
        <p:spPr/>
        <p:txBody>
          <a:bodyPr>
            <a:normAutofit/>
          </a:bodyPr>
          <a:lstStyle/>
          <a:p>
            <a:r>
              <a:rPr lang="en-US" dirty="0">
                <a:latin typeface="Rockwell" panose="02060603020205020403" pitchFamily="18" charset="0"/>
              </a:rPr>
              <a:t>Europe Post WWII</a:t>
            </a:r>
          </a:p>
        </p:txBody>
      </p:sp>
      <p:sp>
        <p:nvSpPr>
          <p:cNvPr id="3" name="Subtitle 2">
            <a:extLst>
              <a:ext uri="{FF2B5EF4-FFF2-40B4-BE49-F238E27FC236}">
                <a16:creationId xmlns:a16="http://schemas.microsoft.com/office/drawing/2014/main" id="{6D699F35-1401-4ECD-9F96-7017DB9FA104}"/>
              </a:ext>
            </a:extLst>
          </p:cNvPr>
          <p:cNvSpPr>
            <a:spLocks noGrp="1"/>
          </p:cNvSpPr>
          <p:nvPr>
            <p:ph type="subTitle"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Economic Recovery, European Union, and Societal Changes</a:t>
            </a:r>
          </a:p>
        </p:txBody>
      </p:sp>
      <p:cxnSp>
        <p:nvCxnSpPr>
          <p:cNvPr id="7" name="Straight Connector 6">
            <a:extLst>
              <a:ext uri="{FF2B5EF4-FFF2-40B4-BE49-F238E27FC236}">
                <a16:creationId xmlns:a16="http://schemas.microsoft.com/office/drawing/2014/main" id="{399C589F-F14C-4F05-857D-4D6F552DA281}"/>
              </a:ext>
            </a:extLst>
          </p:cNvPr>
          <p:cNvCxnSpPr/>
          <p:nvPr/>
        </p:nvCxnSpPr>
        <p:spPr>
          <a:xfrm>
            <a:off x="1447800" y="3695700"/>
            <a:ext cx="927735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16906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CEA5-FBF4-4E9C-91C7-63C9675259D8}"/>
              </a:ext>
            </a:extLst>
          </p:cNvPr>
          <p:cNvSpPr>
            <a:spLocks noGrp="1"/>
          </p:cNvSpPr>
          <p:nvPr>
            <p:ph type="title"/>
          </p:nvPr>
        </p:nvSpPr>
        <p:spPr/>
        <p:txBody>
          <a:bodyPr/>
          <a:lstStyle/>
          <a:p>
            <a:r>
              <a:rPr lang="en-US" dirty="0"/>
              <a:t>European Unity </a:t>
            </a:r>
          </a:p>
        </p:txBody>
      </p:sp>
      <p:sp>
        <p:nvSpPr>
          <p:cNvPr id="3" name="Content Placeholder 2">
            <a:extLst>
              <a:ext uri="{FF2B5EF4-FFF2-40B4-BE49-F238E27FC236}">
                <a16:creationId xmlns:a16="http://schemas.microsoft.com/office/drawing/2014/main" id="{8B9AEDDD-951C-44A1-8A35-ACD260F011E1}"/>
              </a:ext>
            </a:extLst>
          </p:cNvPr>
          <p:cNvSpPr>
            <a:spLocks noGrp="1"/>
          </p:cNvSpPr>
          <p:nvPr>
            <p:ph idx="1"/>
          </p:nvPr>
        </p:nvSpPr>
        <p:spPr/>
        <p:txBody>
          <a:bodyPr>
            <a:normAutofit/>
          </a:bodyPr>
          <a:lstStyle/>
          <a:p>
            <a:r>
              <a:rPr lang="en-US" sz="2800" dirty="0"/>
              <a:t>Three major streams for European unity emerged</a:t>
            </a:r>
          </a:p>
          <a:p>
            <a:pPr lvl="1"/>
            <a:r>
              <a:rPr lang="en-US" sz="2800" dirty="0"/>
              <a:t>Political: Council of Europe</a:t>
            </a:r>
          </a:p>
          <a:p>
            <a:pPr lvl="2"/>
            <a:r>
              <a:rPr lang="en-US" sz="2400" dirty="0"/>
              <a:t>Contained nearly every European nation but had little influence.</a:t>
            </a:r>
          </a:p>
          <a:p>
            <a:pPr lvl="1"/>
            <a:r>
              <a:rPr lang="en-US" sz="2800" dirty="0"/>
              <a:t>Military: has never truly materialized</a:t>
            </a:r>
          </a:p>
          <a:p>
            <a:pPr lvl="1"/>
            <a:r>
              <a:rPr lang="en-US" sz="2800" dirty="0"/>
              <a:t>Economic: most successful with the development of the European Union (EU) through various stages of development—ECSC, EEC, EC and EU</a:t>
            </a:r>
          </a:p>
        </p:txBody>
      </p:sp>
    </p:spTree>
    <p:extLst>
      <p:ext uri="{BB962C8B-B14F-4D97-AF65-F5344CB8AC3E}">
        <p14:creationId xmlns:p14="http://schemas.microsoft.com/office/powerpoint/2010/main" val="2592511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DF5A9-F056-4C98-A81D-C44ECCAABE66}"/>
              </a:ext>
            </a:extLst>
          </p:cNvPr>
          <p:cNvSpPr>
            <a:spLocks noGrp="1"/>
          </p:cNvSpPr>
          <p:nvPr>
            <p:ph type="title"/>
          </p:nvPr>
        </p:nvSpPr>
        <p:spPr/>
        <p:txBody>
          <a:bodyPr/>
          <a:lstStyle/>
          <a:p>
            <a:r>
              <a:rPr lang="en-US" dirty="0"/>
              <a:t>Council of Europe (1948)</a:t>
            </a:r>
          </a:p>
        </p:txBody>
      </p:sp>
      <p:sp>
        <p:nvSpPr>
          <p:cNvPr id="3" name="Content Placeholder 2">
            <a:extLst>
              <a:ext uri="{FF2B5EF4-FFF2-40B4-BE49-F238E27FC236}">
                <a16:creationId xmlns:a16="http://schemas.microsoft.com/office/drawing/2014/main" id="{E647E50B-7476-416B-8CB8-E096D6DEFA4B}"/>
              </a:ext>
            </a:extLst>
          </p:cNvPr>
          <p:cNvSpPr>
            <a:spLocks noGrp="1"/>
          </p:cNvSpPr>
          <p:nvPr>
            <p:ph idx="1"/>
          </p:nvPr>
        </p:nvSpPr>
        <p:spPr/>
        <p:txBody>
          <a:bodyPr>
            <a:normAutofit/>
          </a:bodyPr>
          <a:lstStyle/>
          <a:p>
            <a:r>
              <a:rPr lang="en-US" sz="2800" dirty="0"/>
              <a:t>European federalists hoped the Council would quickly evolve into a true European parliament with sovereign rights, but this did not happen.</a:t>
            </a:r>
          </a:p>
          <a:p>
            <a:r>
              <a:rPr lang="en-US" sz="2800" dirty="0"/>
              <a:t>Britain, with its empire and its “special relationship” with U.S., was opposed giving any real political power—sovereignty—to the council.</a:t>
            </a:r>
          </a:p>
        </p:txBody>
      </p:sp>
    </p:spTree>
    <p:extLst>
      <p:ext uri="{BB962C8B-B14F-4D97-AF65-F5344CB8AC3E}">
        <p14:creationId xmlns:p14="http://schemas.microsoft.com/office/powerpoint/2010/main" val="43022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07BA6-B099-46DA-BB72-5C5B7C7CA205}"/>
              </a:ext>
            </a:extLst>
          </p:cNvPr>
          <p:cNvSpPr>
            <a:spLocks noGrp="1"/>
          </p:cNvSpPr>
          <p:nvPr>
            <p:ph type="title"/>
          </p:nvPr>
        </p:nvSpPr>
        <p:spPr>
          <a:xfrm>
            <a:off x="675331" y="243840"/>
            <a:ext cx="10808208" cy="1356360"/>
          </a:xfrm>
        </p:spPr>
        <p:txBody>
          <a:bodyPr/>
          <a:lstStyle/>
          <a:p>
            <a:r>
              <a:rPr lang="en-US" dirty="0"/>
              <a:t>European Coal and Steel Community (ECSC) </a:t>
            </a:r>
          </a:p>
        </p:txBody>
      </p:sp>
      <p:sp>
        <p:nvSpPr>
          <p:cNvPr id="3" name="Content Placeholder 2">
            <a:extLst>
              <a:ext uri="{FF2B5EF4-FFF2-40B4-BE49-F238E27FC236}">
                <a16:creationId xmlns:a16="http://schemas.microsoft.com/office/drawing/2014/main" id="{1945D6A9-756A-4121-A0C3-F41E8F80901C}"/>
              </a:ext>
            </a:extLst>
          </p:cNvPr>
          <p:cNvSpPr>
            <a:spLocks noGrp="1"/>
          </p:cNvSpPr>
          <p:nvPr>
            <p:ph idx="1"/>
          </p:nvPr>
        </p:nvSpPr>
        <p:spPr>
          <a:xfrm>
            <a:off x="854765" y="1591733"/>
            <a:ext cx="10998568" cy="4775432"/>
          </a:xfrm>
        </p:spPr>
        <p:txBody>
          <a:bodyPr>
            <a:noAutofit/>
          </a:bodyPr>
          <a:lstStyle/>
          <a:p>
            <a:r>
              <a:rPr lang="en-US" dirty="0"/>
              <a:t>Created in 1950 via the Schuman Plan </a:t>
            </a:r>
          </a:p>
          <a:p>
            <a:r>
              <a:rPr lang="en-US" dirty="0"/>
              <a:t>Largely organized by French statesmen Jean Monnet and Foreign Minister Robert Schuman.</a:t>
            </a:r>
          </a:p>
          <a:p>
            <a:r>
              <a:rPr lang="en-US" dirty="0"/>
              <a:t>Proposed an international organization to control &amp; integrate European steel and coal production.</a:t>
            </a:r>
          </a:p>
          <a:p>
            <a:pPr lvl="1"/>
            <a:r>
              <a:rPr lang="en-US" sz="2200" dirty="0"/>
              <a:t>West Germany, Italy, Belgium, Netherlands, &amp; Luxembourg accepted the plan in 1952.</a:t>
            </a:r>
          </a:p>
          <a:p>
            <a:pPr lvl="1"/>
            <a:r>
              <a:rPr lang="en-US" sz="2200" dirty="0"/>
              <a:t>Britain refused to enter since it had significant interests in its Commonwealth and its close trade relationship with the U.S.</a:t>
            </a:r>
          </a:p>
          <a:p>
            <a:r>
              <a:rPr lang="en-US" dirty="0"/>
              <a:t>Immediate economic goal: a single competitive market without national tariffs or quotas.</a:t>
            </a:r>
          </a:p>
          <a:p>
            <a:r>
              <a:rPr lang="en-US" dirty="0"/>
              <a:t>"The Six": By 1958 coal and steel moved freely among six nations of the European Coal and Steel Community</a:t>
            </a:r>
          </a:p>
          <a:p>
            <a:pPr lvl="1"/>
            <a:r>
              <a:rPr lang="en-US" sz="2200" dirty="0"/>
              <a:t>Far-reaching political goal: bind six member nations so closely together economically that war among them would become unthinkable and virtually impossible.</a:t>
            </a:r>
          </a:p>
        </p:txBody>
      </p:sp>
    </p:spTree>
    <p:extLst>
      <p:ext uri="{BB962C8B-B14F-4D97-AF65-F5344CB8AC3E}">
        <p14:creationId xmlns:p14="http://schemas.microsoft.com/office/powerpoint/2010/main" val="142755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44C6-2D83-4150-97E8-43D947EE2104}"/>
              </a:ext>
            </a:extLst>
          </p:cNvPr>
          <p:cNvSpPr>
            <a:spLocks noGrp="1"/>
          </p:cNvSpPr>
          <p:nvPr>
            <p:ph type="title"/>
          </p:nvPr>
        </p:nvSpPr>
        <p:spPr>
          <a:xfrm>
            <a:off x="810491" y="83820"/>
            <a:ext cx="9875520" cy="1356360"/>
          </a:xfrm>
        </p:spPr>
        <p:txBody>
          <a:bodyPr/>
          <a:lstStyle/>
          <a:p>
            <a:r>
              <a:rPr lang="en-US" dirty="0"/>
              <a:t>European Economic Community (EEC)  </a:t>
            </a:r>
          </a:p>
        </p:txBody>
      </p:sp>
      <p:sp>
        <p:nvSpPr>
          <p:cNvPr id="3" name="Content Placeholder 2">
            <a:extLst>
              <a:ext uri="{FF2B5EF4-FFF2-40B4-BE49-F238E27FC236}">
                <a16:creationId xmlns:a16="http://schemas.microsoft.com/office/drawing/2014/main" id="{ABA770E1-E387-4F6A-92AE-B253546B676D}"/>
              </a:ext>
            </a:extLst>
          </p:cNvPr>
          <p:cNvSpPr>
            <a:spLocks noGrp="1"/>
          </p:cNvSpPr>
          <p:nvPr>
            <p:ph idx="1"/>
          </p:nvPr>
        </p:nvSpPr>
        <p:spPr>
          <a:xfrm>
            <a:off x="1143000" y="1440179"/>
            <a:ext cx="10661073" cy="4895965"/>
          </a:xfrm>
        </p:spPr>
        <p:txBody>
          <a:bodyPr>
            <a:normAutofit lnSpcReduction="10000"/>
          </a:bodyPr>
          <a:lstStyle/>
          <a:p>
            <a:r>
              <a:rPr lang="en-US" dirty="0"/>
              <a:t>Treaty of Rome, 1957</a:t>
            </a:r>
          </a:p>
          <a:p>
            <a:pPr lvl="1"/>
            <a:r>
              <a:rPr lang="en-US" dirty="0"/>
              <a:t>Created the European Economic Community (EEC), or the “Common Market”</a:t>
            </a:r>
          </a:p>
          <a:p>
            <a:r>
              <a:rPr lang="en-US" dirty="0"/>
              <a:t>First goal of treaty: Gradual reduction of all tariffs among “the Six” in order to create a single market almost as large as the U.S.</a:t>
            </a:r>
          </a:p>
          <a:p>
            <a:r>
              <a:rPr lang="en-US" dirty="0"/>
              <a:t>EEC encouraged hopes of a political and economic union.</a:t>
            </a:r>
          </a:p>
          <a:p>
            <a:pPr lvl="1"/>
            <a:r>
              <a:rPr lang="en-US" dirty="0"/>
              <a:t>Yet, the idea for union was frustrated in the 1960s by the resurgence of more traditional nationalism.</a:t>
            </a:r>
          </a:p>
          <a:p>
            <a:r>
              <a:rPr lang="en-US" dirty="0"/>
              <a:t>France stepped back from European unity</a:t>
            </a:r>
          </a:p>
          <a:p>
            <a:pPr lvl="1"/>
            <a:r>
              <a:rPr lang="en-US" dirty="0"/>
              <a:t>Bitter colonial war in Algeria resulted in the election in 1958 of General Charles de Gaulle who established the Fifth French Republic and led as president until 1969.</a:t>
            </a:r>
          </a:p>
          <a:p>
            <a:pPr lvl="1"/>
            <a:r>
              <a:rPr lang="en-US" dirty="0"/>
              <a:t> Withdrew France from what he saw as a "US controlled" NATO and developed France’s own nuclear weapons program.</a:t>
            </a:r>
          </a:p>
          <a:p>
            <a:pPr lvl="1"/>
            <a:r>
              <a:rPr lang="en-US" dirty="0"/>
              <a:t>De Gaulle twice vetoed application of “pro- American” Britain into the European Union.</a:t>
            </a:r>
          </a:p>
          <a:p>
            <a:pPr lvl="2"/>
            <a:r>
              <a:rPr lang="en-US" dirty="0"/>
              <a:t>Britain did not enter until 1973.</a:t>
            </a:r>
          </a:p>
        </p:txBody>
      </p:sp>
    </p:spTree>
    <p:extLst>
      <p:ext uri="{BB962C8B-B14F-4D97-AF65-F5344CB8AC3E}">
        <p14:creationId xmlns:p14="http://schemas.microsoft.com/office/powerpoint/2010/main" val="956056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4A46-703E-49DC-A8EF-0D6492F60B8F}"/>
              </a:ext>
            </a:extLst>
          </p:cNvPr>
          <p:cNvSpPr>
            <a:spLocks noGrp="1"/>
          </p:cNvSpPr>
          <p:nvPr>
            <p:ph type="title"/>
          </p:nvPr>
        </p:nvSpPr>
        <p:spPr>
          <a:xfrm>
            <a:off x="790575" y="83820"/>
            <a:ext cx="9875520" cy="1356360"/>
          </a:xfrm>
        </p:spPr>
        <p:txBody>
          <a:bodyPr/>
          <a:lstStyle/>
          <a:p>
            <a:r>
              <a:rPr lang="en-US" dirty="0"/>
              <a:t>European Union (EU) (1992)</a:t>
            </a:r>
          </a:p>
        </p:txBody>
      </p:sp>
      <p:sp>
        <p:nvSpPr>
          <p:cNvPr id="3" name="Content Placeholder 2">
            <a:extLst>
              <a:ext uri="{FF2B5EF4-FFF2-40B4-BE49-F238E27FC236}">
                <a16:creationId xmlns:a16="http://schemas.microsoft.com/office/drawing/2014/main" id="{18BF23F8-63A5-4056-9207-F34B82CE796D}"/>
              </a:ext>
            </a:extLst>
          </p:cNvPr>
          <p:cNvSpPr>
            <a:spLocks noGrp="1"/>
          </p:cNvSpPr>
          <p:nvPr>
            <p:ph idx="1"/>
          </p:nvPr>
        </p:nvSpPr>
        <p:spPr>
          <a:xfrm>
            <a:off x="1076325" y="1259204"/>
            <a:ext cx="10782300" cy="5122545"/>
          </a:xfrm>
        </p:spPr>
        <p:txBody>
          <a:bodyPr>
            <a:noAutofit/>
          </a:bodyPr>
          <a:lstStyle/>
          <a:p>
            <a:r>
              <a:rPr lang="en-US" dirty="0"/>
              <a:t>Maastricht Treaty, 1991</a:t>
            </a:r>
          </a:p>
          <a:p>
            <a:pPr lvl="1"/>
            <a:r>
              <a:rPr lang="en-US" sz="2200" dirty="0"/>
              <a:t>Promised most radical revision of the EC since its beginning.</a:t>
            </a:r>
          </a:p>
          <a:p>
            <a:pPr lvl="1"/>
            <a:r>
              <a:rPr lang="en-US" sz="2200" dirty="0"/>
              <a:t>Eurodollar—or </a:t>
            </a:r>
            <a:r>
              <a:rPr lang="en-US" sz="2200" i="1" dirty="0"/>
              <a:t>euro—</a:t>
            </a:r>
            <a:r>
              <a:rPr lang="en-US" sz="2200" dirty="0"/>
              <a:t>became the single currency of the EU in 2002 integrating the currency of 12 western and central European nations.</a:t>
            </a:r>
          </a:p>
          <a:p>
            <a:pPr lvl="2"/>
            <a:r>
              <a:rPr lang="en-US" sz="2200" dirty="0"/>
              <a:t>The integration of currency was organized by the European Monetary Union (EMU)</a:t>
            </a:r>
          </a:p>
          <a:p>
            <a:pPr lvl="2"/>
            <a:r>
              <a:rPr lang="en-US" sz="2200" dirty="0"/>
              <a:t>Britain refused to join the EMU preferring to maintain the sovereignty of its currency—the pound</a:t>
            </a:r>
          </a:p>
          <a:p>
            <a:pPr lvl="1"/>
            <a:r>
              <a:rPr lang="en-US" sz="2200" dirty="0"/>
              <a:t>By 1995 EU had 15 members: Germany, France, Italy, Netherlands, Belgium, Luxembourg, UK, Ireland, Spain, Portugal, Greece, Austria, and Finland</a:t>
            </a:r>
          </a:p>
          <a:p>
            <a:pPr lvl="1"/>
            <a:r>
              <a:rPr lang="en-US" sz="2200" dirty="0"/>
              <a:t>In 2005, the EU added 10 new countries: Cyprus, the Czech Republic, Estonia, Hungary, Latvia, </a:t>
            </a:r>
            <a:r>
              <a:rPr lang="it-IT" sz="2200" dirty="0"/>
              <a:t>Lithuania, Malta, Poland, Slovakia and Slovenia</a:t>
            </a:r>
          </a:p>
          <a:p>
            <a:pPr lvl="1"/>
            <a:r>
              <a:rPr lang="en-US" sz="2200" dirty="0"/>
              <a:t>In 2007, two new states are slated to enter: Romania and Bulgaria</a:t>
            </a:r>
          </a:p>
          <a:p>
            <a:r>
              <a:rPr lang="en-US" dirty="0"/>
              <a:t>The European Community (EC) was renamed to European Union in 1996</a:t>
            </a:r>
          </a:p>
        </p:txBody>
      </p:sp>
    </p:spTree>
    <p:extLst>
      <p:ext uri="{BB962C8B-B14F-4D97-AF65-F5344CB8AC3E}">
        <p14:creationId xmlns:p14="http://schemas.microsoft.com/office/powerpoint/2010/main" val="2458804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D4FD-B8F9-4B4E-AA99-8EE844332769}"/>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27F121A-93D9-4FE8-92C2-F689E1D21D60}"/>
              </a:ext>
            </a:extLst>
          </p:cNvPr>
          <p:cNvPicPr>
            <a:picLocks noGrp="1" noChangeAspect="1"/>
          </p:cNvPicPr>
          <p:nvPr>
            <p:ph idx="1"/>
          </p:nvPr>
        </p:nvPicPr>
        <p:blipFill>
          <a:blip r:embed="rId2"/>
          <a:stretch>
            <a:fillRect/>
          </a:stretch>
        </p:blipFill>
        <p:spPr>
          <a:xfrm>
            <a:off x="-1" y="-19050"/>
            <a:ext cx="12192001" cy="6877050"/>
          </a:xfrm>
        </p:spPr>
      </p:pic>
    </p:spTree>
    <p:extLst>
      <p:ext uri="{BB962C8B-B14F-4D97-AF65-F5344CB8AC3E}">
        <p14:creationId xmlns:p14="http://schemas.microsoft.com/office/powerpoint/2010/main" val="398941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5345-1A86-4A54-AFD3-CEF45EC93CE1}"/>
              </a:ext>
            </a:extLst>
          </p:cNvPr>
          <p:cNvSpPr>
            <a:spLocks noGrp="1"/>
          </p:cNvSpPr>
          <p:nvPr>
            <p:ph type="title"/>
          </p:nvPr>
        </p:nvSpPr>
        <p:spPr/>
        <p:txBody>
          <a:bodyPr/>
          <a:lstStyle/>
          <a:p>
            <a:r>
              <a:rPr lang="en-US" dirty="0"/>
              <a:t>Economic Crisis of the 1970s </a:t>
            </a:r>
          </a:p>
        </p:txBody>
      </p:sp>
      <p:sp>
        <p:nvSpPr>
          <p:cNvPr id="3" name="Content Placeholder 2">
            <a:extLst>
              <a:ext uri="{FF2B5EF4-FFF2-40B4-BE49-F238E27FC236}">
                <a16:creationId xmlns:a16="http://schemas.microsoft.com/office/drawing/2014/main" id="{CB78C2EB-0EA6-4681-BEE3-414F0C64BE22}"/>
              </a:ext>
            </a:extLst>
          </p:cNvPr>
          <p:cNvSpPr>
            <a:spLocks noGrp="1"/>
          </p:cNvSpPr>
          <p:nvPr>
            <p:ph idx="1"/>
          </p:nvPr>
        </p:nvSpPr>
        <p:spPr/>
        <p:txBody>
          <a:bodyPr>
            <a:normAutofit/>
          </a:bodyPr>
          <a:lstStyle/>
          <a:p>
            <a:r>
              <a:rPr lang="en-US" sz="2800" dirty="0"/>
              <a:t>U.S. President Richard Nixon took the U.S. off gold standard in 1971</a:t>
            </a:r>
          </a:p>
          <a:p>
            <a:pPr lvl="1"/>
            <a:r>
              <a:rPr lang="en-US" sz="2800" dirty="0"/>
              <a:t>Effectively ended the “Bretton Woods” system of international currency stabilization.</a:t>
            </a:r>
          </a:p>
          <a:p>
            <a:pPr lvl="1"/>
            <a:r>
              <a:rPr lang="en-US" sz="2800" dirty="0"/>
              <a:t>Fixed rates of exchange were abandoned.</a:t>
            </a:r>
          </a:p>
          <a:p>
            <a:pPr lvl="1"/>
            <a:r>
              <a:rPr lang="en-US" sz="2800" dirty="0"/>
              <a:t>Great uncertainty replaced postwar predictability in international trade and finance.</a:t>
            </a:r>
          </a:p>
        </p:txBody>
      </p:sp>
    </p:spTree>
    <p:extLst>
      <p:ext uri="{BB962C8B-B14F-4D97-AF65-F5344CB8AC3E}">
        <p14:creationId xmlns:p14="http://schemas.microsoft.com/office/powerpoint/2010/main" val="2375472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3CADB-FF79-4F11-B698-072BD29F8A02}"/>
              </a:ext>
            </a:extLst>
          </p:cNvPr>
          <p:cNvSpPr>
            <a:spLocks noGrp="1"/>
          </p:cNvSpPr>
          <p:nvPr>
            <p:ph type="title"/>
          </p:nvPr>
        </p:nvSpPr>
        <p:spPr>
          <a:xfrm>
            <a:off x="1140351" y="238125"/>
            <a:ext cx="9875520" cy="1356360"/>
          </a:xfrm>
        </p:spPr>
        <p:txBody>
          <a:bodyPr/>
          <a:lstStyle/>
          <a:p>
            <a:r>
              <a:rPr lang="en-US" dirty="0"/>
              <a:t>Energy Crisis </a:t>
            </a:r>
          </a:p>
        </p:txBody>
      </p:sp>
      <p:sp>
        <p:nvSpPr>
          <p:cNvPr id="3" name="Content Placeholder 2">
            <a:extLst>
              <a:ext uri="{FF2B5EF4-FFF2-40B4-BE49-F238E27FC236}">
                <a16:creationId xmlns:a16="http://schemas.microsoft.com/office/drawing/2014/main" id="{C6D53D6C-0C23-45E4-B870-774A8BE8AC4D}"/>
              </a:ext>
            </a:extLst>
          </p:cNvPr>
          <p:cNvSpPr>
            <a:spLocks noGrp="1"/>
          </p:cNvSpPr>
          <p:nvPr>
            <p:ph idx="1"/>
          </p:nvPr>
        </p:nvSpPr>
        <p:spPr>
          <a:xfrm>
            <a:off x="1140351" y="1524000"/>
            <a:ext cx="10594449" cy="4562475"/>
          </a:xfrm>
        </p:spPr>
        <p:txBody>
          <a:bodyPr>
            <a:normAutofit/>
          </a:bodyPr>
          <a:lstStyle/>
          <a:p>
            <a:r>
              <a:rPr lang="en-US" dirty="0"/>
              <a:t>1973, OPEC (Organization of Petroleum Exporting Countries) dramatically increased oil prices in Europe and the U.S. in retaliation for their support of Israel in the Yom Kippur War against Egypt and Syria.</a:t>
            </a:r>
          </a:p>
          <a:p>
            <a:pPr lvl="1"/>
            <a:r>
              <a:rPr lang="en-US" sz="2200" dirty="0"/>
              <a:t>A second price increase in 1979 during Iranian Revolution hurt modest progress since 1976.</a:t>
            </a:r>
          </a:p>
          <a:p>
            <a:r>
              <a:rPr lang="en-US" dirty="0"/>
              <a:t>Price revolution in energy, coupled with the upheaval in the international monetary system, plunged the world into its worst economic decline since the1930s.</a:t>
            </a:r>
          </a:p>
          <a:p>
            <a:r>
              <a:rPr lang="en-US" dirty="0"/>
              <a:t>"Stagflation" hit in the mid-1970s: increased prices and increased unemployment</a:t>
            </a:r>
          </a:p>
          <a:p>
            <a:pPr lvl="1"/>
            <a:r>
              <a:rPr lang="en-US" sz="2200" dirty="0"/>
              <a:t>Inflation with increased unemployment made this crisis unique (usually inflation and unemployment have an inverse relationship)</a:t>
            </a:r>
          </a:p>
          <a:p>
            <a:r>
              <a:rPr lang="en-US" dirty="0"/>
              <a:t>Debts and deficits piled up quickly in the 1970s and 1980s</a:t>
            </a:r>
          </a:p>
        </p:txBody>
      </p:sp>
    </p:spTree>
    <p:extLst>
      <p:ext uri="{BB962C8B-B14F-4D97-AF65-F5344CB8AC3E}">
        <p14:creationId xmlns:p14="http://schemas.microsoft.com/office/powerpoint/2010/main" val="759476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1EA48-711D-4B15-BD69-BF64C3B89913}"/>
              </a:ext>
            </a:extLst>
          </p:cNvPr>
          <p:cNvSpPr>
            <a:spLocks noGrp="1"/>
          </p:cNvSpPr>
          <p:nvPr>
            <p:ph type="title"/>
          </p:nvPr>
        </p:nvSpPr>
        <p:spPr/>
        <p:txBody>
          <a:bodyPr/>
          <a:lstStyle/>
          <a:p>
            <a:r>
              <a:rPr lang="en-US" dirty="0"/>
              <a:t>Social consequences of the Economic and Energy Crises </a:t>
            </a:r>
          </a:p>
        </p:txBody>
      </p:sp>
      <p:sp>
        <p:nvSpPr>
          <p:cNvPr id="3" name="Content Placeholder 2">
            <a:extLst>
              <a:ext uri="{FF2B5EF4-FFF2-40B4-BE49-F238E27FC236}">
                <a16:creationId xmlns:a16="http://schemas.microsoft.com/office/drawing/2014/main" id="{B521830A-21D9-4604-A61F-99E1EC240F9E}"/>
              </a:ext>
            </a:extLst>
          </p:cNvPr>
          <p:cNvSpPr>
            <a:spLocks noGrp="1"/>
          </p:cNvSpPr>
          <p:nvPr>
            <p:ph idx="1"/>
          </p:nvPr>
        </p:nvSpPr>
        <p:spPr>
          <a:xfrm>
            <a:off x="1143000" y="2057400"/>
            <a:ext cx="10420350" cy="4267200"/>
          </a:xfrm>
        </p:spPr>
        <p:txBody>
          <a:bodyPr>
            <a:noAutofit/>
          </a:bodyPr>
          <a:lstStyle/>
          <a:p>
            <a:r>
              <a:rPr lang="en-US" sz="2400" dirty="0"/>
              <a:t>Created condition for collapse of communism in late 1980s.</a:t>
            </a:r>
          </a:p>
          <a:p>
            <a:r>
              <a:rPr lang="en-US" sz="2400" dirty="0"/>
              <a:t>Total government spending in most countries rose during 1970s and 1980s</a:t>
            </a:r>
          </a:p>
          <a:p>
            <a:r>
              <a:rPr lang="en-US" sz="2400" dirty="0"/>
              <a:t>Conservative resurgence in late 1970s and early 1980s resulted from economic frustrations</a:t>
            </a:r>
          </a:p>
          <a:p>
            <a:pPr lvl="1"/>
            <a:r>
              <a:rPr lang="en-US" sz="2400" dirty="0"/>
              <a:t>Prime Minister Margaret Thatcher (1979-1990) of Great Britain</a:t>
            </a:r>
          </a:p>
          <a:p>
            <a:pPr lvl="2"/>
            <a:r>
              <a:rPr lang="en-US" sz="2400" dirty="0"/>
              <a:t>Certain gov’t-controlled industries were now privatized</a:t>
            </a:r>
          </a:p>
          <a:p>
            <a:pPr lvl="2"/>
            <a:r>
              <a:rPr lang="en-US" sz="2400" dirty="0"/>
              <a:t>Reduced gov’t spending</a:t>
            </a:r>
          </a:p>
          <a:p>
            <a:pPr lvl="2"/>
            <a:r>
              <a:rPr lang="en-US" sz="2400" dirty="0"/>
              <a:t>Encouraged the working class and lower middle class renters in state-controlled housing units to purchase their own apartments at very low prices</a:t>
            </a:r>
          </a:p>
          <a:p>
            <a:pPr lvl="3"/>
            <a:r>
              <a:rPr lang="en-US" sz="2400" dirty="0"/>
              <a:t>A whole new class of property owners emerged</a:t>
            </a:r>
          </a:p>
        </p:txBody>
      </p:sp>
    </p:spTree>
    <p:extLst>
      <p:ext uri="{BB962C8B-B14F-4D97-AF65-F5344CB8AC3E}">
        <p14:creationId xmlns:p14="http://schemas.microsoft.com/office/powerpoint/2010/main" val="3881821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18E8-AA5D-47A0-AE21-0A9AA400F30C}"/>
              </a:ext>
            </a:extLst>
          </p:cNvPr>
          <p:cNvSpPr>
            <a:spLocks noGrp="1"/>
          </p:cNvSpPr>
          <p:nvPr>
            <p:ph type="title"/>
          </p:nvPr>
        </p:nvSpPr>
        <p:spPr/>
        <p:txBody>
          <a:bodyPr/>
          <a:lstStyle/>
          <a:p>
            <a:r>
              <a:rPr lang="en-US" dirty="0"/>
              <a:t>European Society </a:t>
            </a:r>
          </a:p>
        </p:txBody>
      </p:sp>
      <p:sp>
        <p:nvSpPr>
          <p:cNvPr id="3" name="Content Placeholder 2">
            <a:extLst>
              <a:ext uri="{FF2B5EF4-FFF2-40B4-BE49-F238E27FC236}">
                <a16:creationId xmlns:a16="http://schemas.microsoft.com/office/drawing/2014/main" id="{F0B960FD-115E-43F6-994D-7AC120319D9F}"/>
              </a:ext>
            </a:extLst>
          </p:cNvPr>
          <p:cNvSpPr>
            <a:spLocks noGrp="1"/>
          </p:cNvSpPr>
          <p:nvPr>
            <p:ph idx="1"/>
          </p:nvPr>
        </p:nvSpPr>
        <p:spPr>
          <a:xfrm>
            <a:off x="1143000" y="1727200"/>
            <a:ext cx="10625667" cy="4368800"/>
          </a:xfrm>
        </p:spPr>
        <p:txBody>
          <a:bodyPr>
            <a:normAutofit/>
          </a:bodyPr>
          <a:lstStyle/>
          <a:p>
            <a:r>
              <a:rPr lang="en-US" dirty="0"/>
              <a:t>Rise of the middle-class was largely the result of increased access to higher education</a:t>
            </a:r>
          </a:p>
          <a:p>
            <a:pPr lvl="1"/>
            <a:r>
              <a:rPr lang="en-US" dirty="0"/>
              <a:t>European society became more mobile and democratic.</a:t>
            </a:r>
          </a:p>
          <a:p>
            <a:r>
              <a:rPr lang="en-US" sz="2400" dirty="0"/>
              <a:t>Structure of lower classes also became more flexible and open.</a:t>
            </a:r>
          </a:p>
          <a:p>
            <a:pPr lvl="1"/>
            <a:r>
              <a:rPr lang="en-US" sz="2200" dirty="0"/>
              <a:t>Millions of rural workers continued to move to </a:t>
            </a:r>
            <a:r>
              <a:rPr lang="en-US" sz="2400" dirty="0"/>
              <a:t>cities.</a:t>
            </a:r>
          </a:p>
          <a:p>
            <a:pPr lvl="2"/>
            <a:r>
              <a:rPr lang="en-US" sz="2000" dirty="0"/>
              <a:t>Resulted in drastic decline in one of Europe’s </a:t>
            </a:r>
            <a:r>
              <a:rPr lang="en-US" sz="2200" dirty="0"/>
              <a:t>most traditional and least mobile groups.</a:t>
            </a:r>
          </a:p>
          <a:p>
            <a:r>
              <a:rPr lang="en-US" sz="2400" dirty="0"/>
              <a:t>Consumerism worked to level Western society. </a:t>
            </a:r>
          </a:p>
          <a:p>
            <a:pPr lvl="1"/>
            <a:r>
              <a:rPr lang="en-US" sz="2200" dirty="0"/>
              <a:t>Sparked by rising standard of living giving more </a:t>
            </a:r>
            <a:r>
              <a:rPr lang="en-US" sz="2400" dirty="0"/>
              <a:t>people disposable income.</a:t>
            </a:r>
          </a:p>
          <a:p>
            <a:pPr lvl="1"/>
            <a:r>
              <a:rPr lang="en-US" sz="2400" dirty="0"/>
              <a:t>European automobile industry expanded phenomenally.</a:t>
            </a:r>
          </a:p>
          <a:p>
            <a:r>
              <a:rPr lang="en-US" sz="2400" dirty="0"/>
              <a:t>Counter-Culture: rebellion against parents, authority figures and status quo</a:t>
            </a:r>
          </a:p>
          <a:p>
            <a:endParaRPr lang="en-US" sz="8800" dirty="0"/>
          </a:p>
        </p:txBody>
      </p:sp>
    </p:spTree>
    <p:extLst>
      <p:ext uri="{BB962C8B-B14F-4D97-AF65-F5344CB8AC3E}">
        <p14:creationId xmlns:p14="http://schemas.microsoft.com/office/powerpoint/2010/main" val="201964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68DC9-0713-4CE6-8697-997344A8A052}"/>
              </a:ext>
            </a:extLst>
          </p:cNvPr>
          <p:cNvSpPr>
            <a:spLocks noGrp="1"/>
          </p:cNvSpPr>
          <p:nvPr>
            <p:ph type="title"/>
          </p:nvPr>
        </p:nvSpPr>
        <p:spPr>
          <a:xfrm>
            <a:off x="952500" y="453390"/>
            <a:ext cx="9875520" cy="1356360"/>
          </a:xfrm>
        </p:spPr>
        <p:txBody>
          <a:bodyPr/>
          <a:lstStyle/>
          <a:p>
            <a:r>
              <a:rPr lang="en-US" dirty="0"/>
              <a:t>Bretton Woods Conference (1944)</a:t>
            </a:r>
          </a:p>
        </p:txBody>
      </p:sp>
      <p:sp>
        <p:nvSpPr>
          <p:cNvPr id="3" name="Content Placeholder 2">
            <a:extLst>
              <a:ext uri="{FF2B5EF4-FFF2-40B4-BE49-F238E27FC236}">
                <a16:creationId xmlns:a16="http://schemas.microsoft.com/office/drawing/2014/main" id="{D3B8D136-AF49-4C4D-B788-EAE95DB96D1A}"/>
              </a:ext>
            </a:extLst>
          </p:cNvPr>
          <p:cNvSpPr>
            <a:spLocks noGrp="1"/>
          </p:cNvSpPr>
          <p:nvPr>
            <p:ph idx="1"/>
          </p:nvPr>
        </p:nvSpPr>
        <p:spPr>
          <a:xfrm>
            <a:off x="1143000" y="1809750"/>
            <a:ext cx="10725150" cy="4438650"/>
          </a:xfrm>
        </p:spPr>
        <p:txBody>
          <a:bodyPr>
            <a:normAutofit/>
          </a:bodyPr>
          <a:lstStyle/>
          <a:p>
            <a:r>
              <a:rPr lang="en-US" dirty="0"/>
              <a:t>Lay the foundations for modern international monetary system</a:t>
            </a:r>
          </a:p>
          <a:p>
            <a:r>
              <a:rPr lang="en-US" dirty="0"/>
              <a:t>General Agreements of Tariff and Trade (GATT)</a:t>
            </a:r>
          </a:p>
          <a:p>
            <a:pPr lvl="1"/>
            <a:r>
              <a:rPr lang="en-US" dirty="0"/>
              <a:t>sought to stimulate international trade by lowering tariffs and other trade restrictions.</a:t>
            </a:r>
          </a:p>
          <a:p>
            <a:r>
              <a:rPr lang="en-US" dirty="0"/>
              <a:t>Between 1958 and 1971 the value of national currencies were based on gold and the U.S. dollar</a:t>
            </a:r>
          </a:p>
          <a:p>
            <a:r>
              <a:rPr lang="en-US" dirty="0"/>
              <a:t>International Monetary Fund (IMF)</a:t>
            </a:r>
          </a:p>
          <a:p>
            <a:pPr lvl="1"/>
            <a:r>
              <a:rPr lang="en-US" dirty="0"/>
              <a:t>Designed to provide short-term loans to struggling countries to prevent economic crisis and anarchy</a:t>
            </a:r>
          </a:p>
          <a:p>
            <a:pPr lvl="1"/>
            <a:r>
              <a:rPr lang="en-US" dirty="0"/>
              <a:t>Became instrumental in the post-war economic boom.</a:t>
            </a:r>
          </a:p>
          <a:p>
            <a:r>
              <a:rPr lang="en-US" dirty="0"/>
              <a:t>World Bank</a:t>
            </a:r>
          </a:p>
          <a:p>
            <a:pPr lvl="1"/>
            <a:r>
              <a:rPr lang="en-US" dirty="0"/>
              <a:t>Provided long-term loans to countries for economic growth</a:t>
            </a:r>
          </a:p>
        </p:txBody>
      </p:sp>
    </p:spTree>
    <p:extLst>
      <p:ext uri="{BB962C8B-B14F-4D97-AF65-F5344CB8AC3E}">
        <p14:creationId xmlns:p14="http://schemas.microsoft.com/office/powerpoint/2010/main" val="880641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4C131-6119-49E9-9ABA-32B6042F0F44}"/>
              </a:ext>
            </a:extLst>
          </p:cNvPr>
          <p:cNvSpPr>
            <a:spLocks noGrp="1"/>
          </p:cNvSpPr>
          <p:nvPr>
            <p:ph type="title"/>
          </p:nvPr>
        </p:nvSpPr>
        <p:spPr>
          <a:xfrm>
            <a:off x="777873" y="299720"/>
            <a:ext cx="9875520" cy="1356360"/>
          </a:xfrm>
        </p:spPr>
        <p:txBody>
          <a:bodyPr/>
          <a:lstStyle/>
          <a:p>
            <a:r>
              <a:rPr lang="en-US" dirty="0"/>
              <a:t>20</a:t>
            </a:r>
            <a:r>
              <a:rPr lang="en-US" baseline="30000" dirty="0"/>
              <a:t>th</a:t>
            </a:r>
            <a:r>
              <a:rPr lang="en-US" dirty="0"/>
              <a:t> Century Feminism </a:t>
            </a:r>
          </a:p>
        </p:txBody>
      </p:sp>
      <p:sp>
        <p:nvSpPr>
          <p:cNvPr id="3" name="Content Placeholder 2">
            <a:extLst>
              <a:ext uri="{FF2B5EF4-FFF2-40B4-BE49-F238E27FC236}">
                <a16:creationId xmlns:a16="http://schemas.microsoft.com/office/drawing/2014/main" id="{F2B6778B-11DC-4D30-951D-9A8685BE88D0}"/>
              </a:ext>
            </a:extLst>
          </p:cNvPr>
          <p:cNvSpPr>
            <a:spLocks noGrp="1"/>
          </p:cNvSpPr>
          <p:nvPr>
            <p:ph sz="half" idx="1"/>
          </p:nvPr>
        </p:nvSpPr>
        <p:spPr>
          <a:xfrm>
            <a:off x="777873" y="1656080"/>
            <a:ext cx="10795001" cy="4757420"/>
          </a:xfrm>
        </p:spPr>
        <p:txBody>
          <a:bodyPr>
            <a:normAutofit/>
          </a:bodyPr>
          <a:lstStyle/>
          <a:p>
            <a:r>
              <a:rPr lang="en-US" sz="2600" dirty="0"/>
              <a:t>Post WWII</a:t>
            </a:r>
          </a:p>
          <a:p>
            <a:pPr lvl="1"/>
            <a:r>
              <a:rPr lang="en-US" sz="2400" dirty="0"/>
              <a:t>Women continued to marry young </a:t>
            </a:r>
          </a:p>
          <a:p>
            <a:pPr lvl="1"/>
            <a:r>
              <a:rPr lang="en-US" sz="2400" dirty="0"/>
              <a:t>Baby boom after WWII means some women go back to the traditional role </a:t>
            </a:r>
          </a:p>
          <a:p>
            <a:pPr lvl="1"/>
            <a:r>
              <a:rPr lang="en-US" sz="2400" dirty="0"/>
              <a:t>Throughout the second half of the twentieth century women have few kids (2 per family)</a:t>
            </a:r>
          </a:p>
          <a:p>
            <a:pPr lvl="2"/>
            <a:r>
              <a:rPr lang="en-US" sz="2000" dirty="0"/>
              <a:t>Birth control use increased with oral </a:t>
            </a:r>
            <a:r>
              <a:rPr lang="en-US" sz="2200" dirty="0"/>
              <a:t>contraceptives and intrauterine devices.</a:t>
            </a:r>
          </a:p>
          <a:p>
            <a:pPr lvl="2"/>
            <a:r>
              <a:rPr lang="en-US" sz="2000" dirty="0"/>
              <a:t>Rising employment for married women became a f</a:t>
            </a:r>
            <a:r>
              <a:rPr lang="en-US" sz="2400" dirty="0"/>
              <a:t>actor in decline of the birthrate.</a:t>
            </a:r>
            <a:endParaRPr lang="en-US" sz="8800" dirty="0"/>
          </a:p>
          <a:p>
            <a:pPr lvl="1"/>
            <a:r>
              <a:rPr lang="en-US" sz="2400" dirty="0"/>
              <a:t>Middle class children less economically dependent on parents </a:t>
            </a:r>
          </a:p>
          <a:p>
            <a:pPr lvl="1"/>
            <a:r>
              <a:rPr lang="en-US" sz="2400" dirty="0"/>
              <a:t>Many women remain in the workforce </a:t>
            </a:r>
          </a:p>
          <a:p>
            <a:pPr lvl="2"/>
            <a:r>
              <a:rPr lang="en-US" sz="2200" dirty="0"/>
              <a:t>Rising employment of married women became a </a:t>
            </a:r>
            <a:r>
              <a:rPr lang="en-US" sz="2400" dirty="0"/>
              <a:t>powerful force in drive for women’s equality and emancipation.</a:t>
            </a:r>
            <a:endParaRPr lang="en-US" sz="4800" dirty="0"/>
          </a:p>
          <a:p>
            <a:pPr marL="274320" lvl="1" indent="0">
              <a:buNone/>
            </a:pPr>
            <a:endParaRPr lang="en-US" dirty="0"/>
          </a:p>
        </p:txBody>
      </p:sp>
    </p:spTree>
    <p:extLst>
      <p:ext uri="{BB962C8B-B14F-4D97-AF65-F5344CB8AC3E}">
        <p14:creationId xmlns:p14="http://schemas.microsoft.com/office/powerpoint/2010/main" val="1258298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252E1F-F3FF-453F-BF40-EBDB02046C34}"/>
              </a:ext>
            </a:extLst>
          </p:cNvPr>
          <p:cNvSpPr>
            <a:spLocks noGrp="1"/>
          </p:cNvSpPr>
          <p:nvPr>
            <p:ph idx="1"/>
          </p:nvPr>
        </p:nvSpPr>
        <p:spPr>
          <a:xfrm>
            <a:off x="1143000" y="1057275"/>
            <a:ext cx="10267950" cy="5038725"/>
          </a:xfrm>
        </p:spPr>
        <p:txBody>
          <a:bodyPr>
            <a:normAutofit/>
          </a:bodyPr>
          <a:lstStyle/>
          <a:p>
            <a:r>
              <a:rPr lang="en-US" sz="2600" dirty="0"/>
              <a:t>Women Rights and Feminism </a:t>
            </a:r>
          </a:p>
          <a:p>
            <a:pPr lvl="1"/>
            <a:r>
              <a:rPr lang="en-US" sz="2400" dirty="0"/>
              <a:t>Simone de Beauvoir, </a:t>
            </a:r>
            <a:r>
              <a:rPr lang="en-US" sz="2400" i="1" dirty="0"/>
              <a:t>the Second Sex</a:t>
            </a:r>
            <a:r>
              <a:rPr lang="en-US" sz="2400" dirty="0"/>
              <a:t>, 1949 (says women will be objects if they let men have their way)</a:t>
            </a:r>
          </a:p>
          <a:p>
            <a:pPr lvl="1"/>
            <a:r>
              <a:rPr lang="en-US" sz="2400" dirty="0"/>
              <a:t>Betty Friedan, </a:t>
            </a:r>
            <a:r>
              <a:rPr lang="en-US" sz="2400" i="1" dirty="0"/>
              <a:t>The Feminine Mystique, </a:t>
            </a:r>
            <a:r>
              <a:rPr lang="en-US" sz="2400" dirty="0"/>
              <a:t>1963 (argues against the housewife/ mother idea)</a:t>
            </a:r>
          </a:p>
          <a:p>
            <a:pPr lvl="1"/>
            <a:r>
              <a:rPr lang="en-US" sz="2400" dirty="0"/>
              <a:t>1965, end to ban on birth control in France</a:t>
            </a:r>
          </a:p>
          <a:p>
            <a:pPr lvl="1"/>
            <a:r>
              <a:rPr lang="en-US" sz="2400" dirty="0"/>
              <a:t>Protest marches in favor of abortion rights and decriminalization of homosexuality</a:t>
            </a:r>
          </a:p>
          <a:p>
            <a:pPr lvl="1"/>
            <a:r>
              <a:rPr lang="en-US" sz="2400" dirty="0"/>
              <a:t>Some feminists rejected “feminine” conventions such as bras, cosmetics and high heels.</a:t>
            </a:r>
          </a:p>
          <a:p>
            <a:pPr lvl="1"/>
            <a:r>
              <a:rPr lang="en-US" sz="2400" dirty="0"/>
              <a:t>Demands for equal pay for equal work</a:t>
            </a:r>
          </a:p>
          <a:p>
            <a:pPr lvl="1"/>
            <a:r>
              <a:rPr lang="en-US" sz="2400" dirty="0"/>
              <a:t>Italy in 1970s, women gained divorce, access to birth control information and abortion rights</a:t>
            </a:r>
          </a:p>
          <a:p>
            <a:endParaRPr lang="en-US" dirty="0"/>
          </a:p>
        </p:txBody>
      </p:sp>
    </p:spTree>
    <p:extLst>
      <p:ext uri="{BB962C8B-B14F-4D97-AF65-F5344CB8AC3E}">
        <p14:creationId xmlns:p14="http://schemas.microsoft.com/office/powerpoint/2010/main" val="4277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D8BF2-5709-4BFA-9D5B-AF1F2BADF8B7}"/>
              </a:ext>
            </a:extLst>
          </p:cNvPr>
          <p:cNvSpPr>
            <a:spLocks noGrp="1"/>
          </p:cNvSpPr>
          <p:nvPr>
            <p:ph type="title"/>
          </p:nvPr>
        </p:nvSpPr>
        <p:spPr/>
        <p:txBody>
          <a:bodyPr/>
          <a:lstStyle/>
          <a:p>
            <a:r>
              <a:rPr lang="en-US" dirty="0"/>
              <a:t>United Nations (UN)</a:t>
            </a:r>
          </a:p>
        </p:txBody>
      </p:sp>
      <p:sp>
        <p:nvSpPr>
          <p:cNvPr id="3" name="Content Placeholder 2">
            <a:extLst>
              <a:ext uri="{FF2B5EF4-FFF2-40B4-BE49-F238E27FC236}">
                <a16:creationId xmlns:a16="http://schemas.microsoft.com/office/drawing/2014/main" id="{301286D1-BCD4-4476-B1F8-35F2C111DA12}"/>
              </a:ext>
            </a:extLst>
          </p:cNvPr>
          <p:cNvSpPr>
            <a:spLocks noGrp="1"/>
          </p:cNvSpPr>
          <p:nvPr>
            <p:ph idx="1"/>
          </p:nvPr>
        </p:nvSpPr>
        <p:spPr>
          <a:xfrm>
            <a:off x="1143000" y="1965959"/>
            <a:ext cx="9872871" cy="4468707"/>
          </a:xfrm>
        </p:spPr>
        <p:txBody>
          <a:bodyPr>
            <a:normAutofit/>
          </a:bodyPr>
          <a:lstStyle/>
          <a:p>
            <a:r>
              <a:rPr lang="en-US" sz="2400" dirty="0"/>
              <a:t>UN’s framework had been agreed to during WWII by the Allies at the Yalta Conference in February, 1945</a:t>
            </a:r>
          </a:p>
          <a:p>
            <a:r>
              <a:rPr lang="en-US" sz="2400" dirty="0"/>
              <a:t>Security Council</a:t>
            </a:r>
          </a:p>
          <a:p>
            <a:pPr lvl="1"/>
            <a:r>
              <a:rPr lang="en-US" sz="2400" dirty="0"/>
              <a:t>Consisted of 12 nations (including 5 permanent members) that had the authority to actively maintain peace throughout the world</a:t>
            </a:r>
          </a:p>
          <a:p>
            <a:pPr lvl="1"/>
            <a:r>
              <a:rPr lang="en-US" sz="2400" dirty="0"/>
              <a:t>Permanent members were the victors in World War II: U.S., USSR, Britain, France and China</a:t>
            </a:r>
          </a:p>
          <a:p>
            <a:r>
              <a:rPr lang="en-US" sz="2400" dirty="0"/>
              <a:t>General Assembly</a:t>
            </a:r>
          </a:p>
          <a:p>
            <a:pPr lvl="1"/>
            <a:r>
              <a:rPr lang="en-US" sz="2400" dirty="0"/>
              <a:t>Included virtually every country in the world</a:t>
            </a:r>
          </a:p>
          <a:p>
            <a:pPr lvl="1"/>
            <a:r>
              <a:rPr lang="en-US" sz="2400" dirty="0"/>
              <a:t>Had the power to advise but could not enforce its recommendations</a:t>
            </a:r>
          </a:p>
        </p:txBody>
      </p:sp>
    </p:spTree>
    <p:extLst>
      <p:ext uri="{BB962C8B-B14F-4D97-AF65-F5344CB8AC3E}">
        <p14:creationId xmlns:p14="http://schemas.microsoft.com/office/powerpoint/2010/main" val="130819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82D74-1378-4AC8-A7DC-675C172FE57A}"/>
              </a:ext>
            </a:extLst>
          </p:cNvPr>
          <p:cNvSpPr>
            <a:spLocks noGrp="1"/>
          </p:cNvSpPr>
          <p:nvPr>
            <p:ph type="title"/>
          </p:nvPr>
        </p:nvSpPr>
        <p:spPr>
          <a:xfrm>
            <a:off x="1143000" y="404707"/>
            <a:ext cx="9875520" cy="1356360"/>
          </a:xfrm>
        </p:spPr>
        <p:txBody>
          <a:bodyPr/>
          <a:lstStyle/>
          <a:p>
            <a:r>
              <a:rPr lang="en-US" dirty="0"/>
              <a:t>Political Restructuring </a:t>
            </a:r>
          </a:p>
        </p:txBody>
      </p:sp>
      <p:sp>
        <p:nvSpPr>
          <p:cNvPr id="3" name="Content Placeholder 2">
            <a:extLst>
              <a:ext uri="{FF2B5EF4-FFF2-40B4-BE49-F238E27FC236}">
                <a16:creationId xmlns:a16="http://schemas.microsoft.com/office/drawing/2014/main" id="{902EDAAC-DAFF-49D9-A063-26C93D70CF6B}"/>
              </a:ext>
            </a:extLst>
          </p:cNvPr>
          <p:cNvSpPr>
            <a:spLocks noGrp="1"/>
          </p:cNvSpPr>
          <p:nvPr>
            <p:ph idx="1"/>
          </p:nvPr>
        </p:nvSpPr>
        <p:spPr>
          <a:xfrm>
            <a:off x="1143000" y="1761067"/>
            <a:ext cx="10761133" cy="4334933"/>
          </a:xfrm>
        </p:spPr>
        <p:txBody>
          <a:bodyPr>
            <a:noAutofit/>
          </a:bodyPr>
          <a:lstStyle/>
          <a:p>
            <a:r>
              <a:rPr lang="en-US" sz="2400" dirty="0"/>
              <a:t>Christian Democrats emerged as a dominant political movement in several countries.</a:t>
            </a:r>
          </a:p>
          <a:p>
            <a:pPr lvl="1"/>
            <a:r>
              <a:rPr lang="en-US" sz="2400" dirty="0"/>
              <a:t>Saw a common Christian &amp; European heritage</a:t>
            </a:r>
          </a:p>
          <a:p>
            <a:pPr lvl="1"/>
            <a:r>
              <a:rPr lang="en-US" sz="2400" dirty="0"/>
              <a:t>Rejected authoritarianism &amp; narrow nationalism; had faith in democracy and cooperation.</a:t>
            </a:r>
          </a:p>
          <a:p>
            <a:pPr lvl="1"/>
            <a:r>
              <a:rPr lang="en-US" sz="2400" dirty="0"/>
              <a:t>Catholic parties were also progressive in nature</a:t>
            </a:r>
          </a:p>
          <a:p>
            <a:pPr lvl="1"/>
            <a:r>
              <a:rPr lang="en-US" sz="2400" dirty="0"/>
              <a:t>Result: social reform and political transformation created the foundations for a great European renaissance.</a:t>
            </a:r>
          </a:p>
          <a:p>
            <a:r>
              <a:rPr lang="en-US" sz="2400" dirty="0"/>
              <a:t>Italy </a:t>
            </a:r>
          </a:p>
          <a:p>
            <a:pPr lvl="1"/>
            <a:r>
              <a:rPr lang="en-US" sz="2400" dirty="0"/>
              <a:t>Christian Democrats gained control in 1946 led by </a:t>
            </a:r>
            <a:r>
              <a:rPr lang="en-US" sz="2400" dirty="0" err="1"/>
              <a:t>Alcide</a:t>
            </a:r>
            <a:r>
              <a:rPr lang="en-US" sz="2400" dirty="0"/>
              <a:t> De </a:t>
            </a:r>
            <a:r>
              <a:rPr lang="en-US" sz="2400" dirty="0" err="1"/>
              <a:t>Gasperi</a:t>
            </a:r>
            <a:endParaRPr lang="en-US" sz="2400" dirty="0"/>
          </a:p>
          <a:p>
            <a:pPr lvl="1"/>
            <a:r>
              <a:rPr lang="en-US" sz="2400" dirty="0"/>
              <a:t>Socialist influence: social benefits came to equal a large part of the average worker’s wages</a:t>
            </a:r>
          </a:p>
        </p:txBody>
      </p:sp>
    </p:spTree>
    <p:extLst>
      <p:ext uri="{BB962C8B-B14F-4D97-AF65-F5344CB8AC3E}">
        <p14:creationId xmlns:p14="http://schemas.microsoft.com/office/powerpoint/2010/main" val="2324717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14E370-C825-4DF8-B446-08F7045323EF}"/>
              </a:ext>
            </a:extLst>
          </p:cNvPr>
          <p:cNvSpPr>
            <a:spLocks noGrp="1"/>
          </p:cNvSpPr>
          <p:nvPr>
            <p:ph idx="1"/>
          </p:nvPr>
        </p:nvSpPr>
        <p:spPr>
          <a:xfrm>
            <a:off x="626301" y="626301"/>
            <a:ext cx="11148165" cy="5787025"/>
          </a:xfrm>
        </p:spPr>
        <p:txBody>
          <a:bodyPr>
            <a:noAutofit/>
          </a:bodyPr>
          <a:lstStyle/>
          <a:p>
            <a:r>
              <a:rPr lang="en-US" dirty="0"/>
              <a:t>France</a:t>
            </a:r>
          </a:p>
          <a:p>
            <a:pPr lvl="1"/>
            <a:r>
              <a:rPr lang="en-US" sz="2200" dirty="0"/>
              <a:t>General Charles de Gaulle, inspiring wartime leader of the Free French, re-established the free and democratic Fourth Republic (1946-1958)</a:t>
            </a:r>
          </a:p>
          <a:p>
            <a:pPr lvl="2"/>
            <a:r>
              <a:rPr lang="en-US" sz="2200" dirty="0"/>
              <a:t>The presidency was largely ceremonial while the real power lay with the legislature.</a:t>
            </a:r>
          </a:p>
          <a:p>
            <a:pPr lvl="1"/>
            <a:r>
              <a:rPr lang="en-US" sz="2200" dirty="0"/>
              <a:t>Catholic party provided some of best postwar leaders (e.g. Robert Schuman)</a:t>
            </a:r>
          </a:p>
          <a:p>
            <a:pPr lvl="1"/>
            <a:r>
              <a:rPr lang="en-US" sz="2200" dirty="0"/>
              <a:t>Socialist influence was significant: some industries were nationalized by the government.</a:t>
            </a:r>
          </a:p>
          <a:p>
            <a:pPr lvl="1"/>
            <a:r>
              <a:rPr lang="en-US" sz="2200" dirty="0"/>
              <a:t>The Fifth Republic (1958-present) gave the president (initially, Charles de Gaulle who returned to power in 1958) far more power</a:t>
            </a:r>
          </a:p>
          <a:p>
            <a:r>
              <a:rPr lang="en-US" dirty="0"/>
              <a:t>Britain </a:t>
            </a:r>
          </a:p>
          <a:p>
            <a:pPr lvl="1"/>
            <a:r>
              <a:rPr lang="en-US" sz="2200" dirty="0"/>
              <a:t>Followed similar path to France</a:t>
            </a:r>
          </a:p>
          <a:p>
            <a:pPr lvl="1"/>
            <a:r>
              <a:rPr lang="en-US" sz="2200" dirty="0"/>
              <a:t>Clement Attlee, socialist </a:t>
            </a:r>
            <a:r>
              <a:rPr lang="en-US" sz="2200" dirty="0" err="1"/>
              <a:t>Labour</a:t>
            </a:r>
            <a:r>
              <a:rPr lang="en-US" sz="2200" dirty="0"/>
              <a:t> party leader, defeated Winston Churchill and the Conservatives in 1945.</a:t>
            </a:r>
          </a:p>
          <a:p>
            <a:pPr lvl="2"/>
            <a:r>
              <a:rPr lang="en-US" sz="2200" dirty="0"/>
              <a:t>Attlee moved toward establishment of a “welfare state.”</a:t>
            </a:r>
          </a:p>
          <a:p>
            <a:pPr lvl="1"/>
            <a:r>
              <a:rPr lang="en-US" sz="2200" dirty="0"/>
              <a:t>Many industries were nationalized, gov’t provided each citizen with free medical service and taxed the middle and upper classes more heavily.</a:t>
            </a:r>
          </a:p>
        </p:txBody>
      </p:sp>
    </p:spTree>
    <p:extLst>
      <p:ext uri="{BB962C8B-B14F-4D97-AF65-F5344CB8AC3E}">
        <p14:creationId xmlns:p14="http://schemas.microsoft.com/office/powerpoint/2010/main" val="258799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D96347-E848-42FC-A4F1-8DE934701DB0}"/>
              </a:ext>
            </a:extLst>
          </p:cNvPr>
          <p:cNvSpPr>
            <a:spLocks noGrp="1"/>
          </p:cNvSpPr>
          <p:nvPr>
            <p:ph idx="1"/>
          </p:nvPr>
        </p:nvSpPr>
        <p:spPr>
          <a:xfrm>
            <a:off x="1143000" y="860612"/>
            <a:ext cx="9872871" cy="5235388"/>
          </a:xfrm>
        </p:spPr>
        <p:txBody>
          <a:bodyPr/>
          <a:lstStyle/>
          <a:p>
            <a:r>
              <a:rPr lang="en-US" sz="2400" dirty="0"/>
              <a:t>Federal Republic of Germany (West Germany):</a:t>
            </a:r>
          </a:p>
          <a:p>
            <a:pPr lvl="1"/>
            <a:r>
              <a:rPr lang="en-US" sz="2400" dirty="0"/>
              <a:t>1949, Konrad Adenauer began long, highly successful democratic rule.</a:t>
            </a:r>
          </a:p>
          <a:p>
            <a:pPr lvl="1"/>
            <a:r>
              <a:rPr lang="en-US" sz="2400" dirty="0"/>
              <a:t>Christian Democrats became West Germany’s majority party for a generation</a:t>
            </a:r>
          </a:p>
          <a:p>
            <a:endParaRPr lang="en-US" dirty="0"/>
          </a:p>
        </p:txBody>
      </p:sp>
    </p:spTree>
    <p:extLst>
      <p:ext uri="{BB962C8B-B14F-4D97-AF65-F5344CB8AC3E}">
        <p14:creationId xmlns:p14="http://schemas.microsoft.com/office/powerpoint/2010/main" val="419245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87B8-2650-4DF6-AFCC-A45953F1BFB7}"/>
              </a:ext>
            </a:extLst>
          </p:cNvPr>
          <p:cNvSpPr>
            <a:spLocks noGrp="1"/>
          </p:cNvSpPr>
          <p:nvPr>
            <p:ph type="title"/>
          </p:nvPr>
        </p:nvSpPr>
        <p:spPr>
          <a:xfrm>
            <a:off x="755073" y="83820"/>
            <a:ext cx="9875520" cy="1356360"/>
          </a:xfrm>
        </p:spPr>
        <p:txBody>
          <a:bodyPr/>
          <a:lstStyle/>
          <a:p>
            <a:r>
              <a:rPr lang="en-US" dirty="0"/>
              <a:t>“Economic Miracle”</a:t>
            </a:r>
          </a:p>
        </p:txBody>
      </p:sp>
      <p:sp>
        <p:nvSpPr>
          <p:cNvPr id="3" name="Content Placeholder 2">
            <a:extLst>
              <a:ext uri="{FF2B5EF4-FFF2-40B4-BE49-F238E27FC236}">
                <a16:creationId xmlns:a16="http://schemas.microsoft.com/office/drawing/2014/main" id="{5A913F4A-BF77-4B96-BA67-EC1119DCCE18}"/>
              </a:ext>
            </a:extLst>
          </p:cNvPr>
          <p:cNvSpPr>
            <a:spLocks noGrp="1"/>
          </p:cNvSpPr>
          <p:nvPr>
            <p:ph idx="1"/>
          </p:nvPr>
        </p:nvSpPr>
        <p:spPr>
          <a:xfrm>
            <a:off x="1007164" y="1246216"/>
            <a:ext cx="10589091" cy="4655820"/>
          </a:xfrm>
        </p:spPr>
        <p:txBody>
          <a:bodyPr>
            <a:noAutofit/>
          </a:bodyPr>
          <a:lstStyle/>
          <a:p>
            <a:r>
              <a:rPr lang="en-US" sz="2400" dirty="0"/>
              <a:t>Europe entered a period of rapid economic progress lasting into the late 1960s.</a:t>
            </a:r>
          </a:p>
          <a:p>
            <a:pPr lvl="1"/>
            <a:r>
              <a:rPr lang="en-US" sz="2400" dirty="0"/>
              <a:t>By 1963, western Europe produced more than 2.5 times more than before the war.</a:t>
            </a:r>
          </a:p>
          <a:p>
            <a:r>
              <a:rPr lang="en-US" sz="2400" dirty="0"/>
              <a:t>Causes:</a:t>
            </a:r>
          </a:p>
          <a:p>
            <a:pPr lvl="1"/>
            <a:r>
              <a:rPr lang="en-US" sz="2400" dirty="0"/>
              <a:t>Marshall Plan aid from the U.S. helped western</a:t>
            </a:r>
          </a:p>
          <a:p>
            <a:pPr lvl="1"/>
            <a:r>
              <a:rPr lang="en-US" sz="2400" dirty="0"/>
              <a:t>Europe begin recovery in 1947</a:t>
            </a:r>
          </a:p>
          <a:p>
            <a:pPr lvl="1"/>
            <a:r>
              <a:rPr lang="en-US" sz="2400" dirty="0"/>
              <a:t>Korean War in 1950 stimulated economic activity.</a:t>
            </a:r>
          </a:p>
          <a:p>
            <a:pPr lvl="1"/>
            <a:r>
              <a:rPr lang="en-US" sz="2400" dirty="0"/>
              <a:t>Economic growth became a basic objective of all western European governments.</a:t>
            </a:r>
          </a:p>
          <a:p>
            <a:pPr lvl="2"/>
            <a:r>
              <a:rPr lang="en-US" sz="2400" dirty="0"/>
              <a:t>Governments accepted Keynesian economics to stimulate their economies.</a:t>
            </a:r>
          </a:p>
          <a:p>
            <a:pPr lvl="3"/>
            <a:r>
              <a:rPr lang="en-US" sz="2400" dirty="0"/>
              <a:t>Governments were willing to use deficit spending in order to make more resources available for the people</a:t>
            </a:r>
          </a:p>
          <a:p>
            <a:pPr lvl="1"/>
            <a:r>
              <a:rPr lang="en-US" sz="2400" dirty="0"/>
              <a:t>Germany and France were especially successful and influential.</a:t>
            </a:r>
          </a:p>
        </p:txBody>
      </p:sp>
    </p:spTree>
    <p:extLst>
      <p:ext uri="{BB962C8B-B14F-4D97-AF65-F5344CB8AC3E}">
        <p14:creationId xmlns:p14="http://schemas.microsoft.com/office/powerpoint/2010/main" val="252017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26A3E-ED9A-4083-A70A-23B05792CF74}"/>
              </a:ext>
            </a:extLst>
          </p:cNvPr>
          <p:cNvSpPr>
            <a:spLocks noGrp="1"/>
          </p:cNvSpPr>
          <p:nvPr>
            <p:ph type="title"/>
          </p:nvPr>
        </p:nvSpPr>
        <p:spPr>
          <a:xfrm>
            <a:off x="727364" y="360218"/>
            <a:ext cx="9875520" cy="1356360"/>
          </a:xfrm>
        </p:spPr>
        <p:txBody>
          <a:bodyPr/>
          <a:lstStyle/>
          <a:p>
            <a:r>
              <a:rPr lang="en-US" dirty="0"/>
              <a:t>The “Welfare State”</a:t>
            </a:r>
          </a:p>
        </p:txBody>
      </p:sp>
      <p:sp>
        <p:nvSpPr>
          <p:cNvPr id="3" name="Content Placeholder 2">
            <a:extLst>
              <a:ext uri="{FF2B5EF4-FFF2-40B4-BE49-F238E27FC236}">
                <a16:creationId xmlns:a16="http://schemas.microsoft.com/office/drawing/2014/main" id="{21D7E276-FB8A-4E57-8985-DB45237F1F70}"/>
              </a:ext>
            </a:extLst>
          </p:cNvPr>
          <p:cNvSpPr>
            <a:spLocks noGrp="1"/>
          </p:cNvSpPr>
          <p:nvPr>
            <p:ph idx="1"/>
          </p:nvPr>
        </p:nvSpPr>
        <p:spPr>
          <a:xfrm>
            <a:off x="1143000" y="1607127"/>
            <a:ext cx="10674927" cy="4488873"/>
          </a:xfrm>
        </p:spPr>
        <p:txBody>
          <a:bodyPr>
            <a:normAutofit/>
          </a:bodyPr>
          <a:lstStyle/>
          <a:p>
            <a:r>
              <a:rPr lang="en-US" dirty="0"/>
              <a:t>Western European countries sought to provide universal services to all their people.</a:t>
            </a:r>
          </a:p>
          <a:p>
            <a:pPr lvl="1"/>
            <a:r>
              <a:rPr lang="en-US" dirty="0"/>
              <a:t>Employment</a:t>
            </a:r>
          </a:p>
          <a:p>
            <a:pPr lvl="1"/>
            <a:r>
              <a:rPr lang="en-US" dirty="0"/>
              <a:t>Unemployment and disability insurance</a:t>
            </a:r>
          </a:p>
          <a:p>
            <a:pPr lvl="1"/>
            <a:r>
              <a:rPr lang="en-US" dirty="0"/>
              <a:t>Social security for the elderly</a:t>
            </a:r>
          </a:p>
          <a:p>
            <a:pPr lvl="1"/>
            <a:r>
              <a:rPr lang="en-US" dirty="0"/>
              <a:t>Free or subsidized health care</a:t>
            </a:r>
          </a:p>
          <a:p>
            <a:pPr lvl="1"/>
            <a:r>
              <a:rPr lang="en-US" dirty="0"/>
              <a:t>Redistribution of wealth and income by placing high taxes on wealthier citizens</a:t>
            </a:r>
          </a:p>
          <a:p>
            <a:r>
              <a:rPr lang="en-US" dirty="0"/>
              <a:t>The “welfare state” would be universal and not just aimed at the poor and unemployed (which had largely been the case before World War I).</a:t>
            </a:r>
          </a:p>
          <a:p>
            <a:pPr lvl="1"/>
            <a:r>
              <a:rPr lang="en-US" dirty="0"/>
              <a:t>Significantly reduced class tensions that had existed in Europe for centuries.</a:t>
            </a:r>
          </a:p>
          <a:p>
            <a:r>
              <a:rPr lang="en-US" dirty="0"/>
              <a:t>As long as the European economy in western and central Europe continued to grow in the 1950s and 1960s, governments could more or less meet the expenses of the “welfare state”</a:t>
            </a:r>
          </a:p>
        </p:txBody>
      </p:sp>
    </p:spTree>
    <p:extLst>
      <p:ext uri="{BB962C8B-B14F-4D97-AF65-F5344CB8AC3E}">
        <p14:creationId xmlns:p14="http://schemas.microsoft.com/office/powerpoint/2010/main" val="3067238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A8B84-E555-466B-8528-F22F08A85612}"/>
              </a:ext>
            </a:extLst>
          </p:cNvPr>
          <p:cNvSpPr>
            <a:spLocks noGrp="1"/>
          </p:cNvSpPr>
          <p:nvPr>
            <p:ph idx="1"/>
          </p:nvPr>
        </p:nvSpPr>
        <p:spPr>
          <a:xfrm>
            <a:off x="574963" y="512618"/>
            <a:ext cx="11173691" cy="5929746"/>
          </a:xfrm>
        </p:spPr>
        <p:txBody>
          <a:bodyPr>
            <a:noAutofit/>
          </a:bodyPr>
          <a:lstStyle/>
          <a:p>
            <a:r>
              <a:rPr lang="en-US" dirty="0"/>
              <a:t>Britain became the model for the “welfare state” and a “mixed economy” under the socialistic </a:t>
            </a:r>
            <a:r>
              <a:rPr lang="en-US" dirty="0" err="1"/>
              <a:t>Labour</a:t>
            </a:r>
            <a:r>
              <a:rPr lang="en-US" dirty="0"/>
              <a:t> Party and prime minister Clement Atlee.</a:t>
            </a:r>
          </a:p>
          <a:p>
            <a:pPr lvl="1"/>
            <a:r>
              <a:rPr lang="en-US" sz="2200" dirty="0"/>
              <a:t>The gov’t nationalized the Bank of England, coal mines, electricity and gas, iron and steel</a:t>
            </a:r>
          </a:p>
          <a:p>
            <a:pPr lvl="1"/>
            <a:r>
              <a:rPr lang="en-US" sz="2200" dirty="0"/>
              <a:t>80% of industry remained private</a:t>
            </a:r>
          </a:p>
          <a:p>
            <a:pPr lvl="1"/>
            <a:r>
              <a:rPr lang="en-US" sz="2200" dirty="0"/>
              <a:t>Increased social insurance for unemployment, old age, workers compensation, universal national health care</a:t>
            </a:r>
          </a:p>
          <a:p>
            <a:pPr lvl="1"/>
            <a:r>
              <a:rPr lang="en-US" sz="2200" dirty="0"/>
              <a:t>Increased a progressive income tax and inheritance taxes, which were largely targeted at the middle-class and the wealthy.</a:t>
            </a:r>
          </a:p>
          <a:p>
            <a:r>
              <a:rPr lang="en-US" dirty="0"/>
              <a:t>With the economic downturn and high inflation in the 1970s, governments experienced larger deficits, increased national debts, and pressure from conservatives to lower taxes.</a:t>
            </a:r>
          </a:p>
          <a:p>
            <a:pPr lvl="1"/>
            <a:r>
              <a:rPr lang="en-US" sz="2200" dirty="0"/>
              <a:t>Conservative argued that the “welfare state” had become excessive while high taxation was stunting economic growth.</a:t>
            </a:r>
          </a:p>
          <a:p>
            <a:pPr lvl="1"/>
            <a:r>
              <a:rPr lang="en-US" sz="2200" dirty="0"/>
              <a:t>The “welfare state” was thus trimmed throughout Europe. </a:t>
            </a:r>
          </a:p>
          <a:p>
            <a:pPr lvl="1"/>
            <a:r>
              <a:rPr lang="en-US" sz="2200" dirty="0"/>
              <a:t>In some countries, such as Britain led by conservative Margaret Thatcher, government began privatizing industries that had been state-owned and restricting labor strikes</a:t>
            </a:r>
          </a:p>
        </p:txBody>
      </p:sp>
    </p:spTree>
    <p:extLst>
      <p:ext uri="{BB962C8B-B14F-4D97-AF65-F5344CB8AC3E}">
        <p14:creationId xmlns:p14="http://schemas.microsoft.com/office/powerpoint/2010/main" val="3232105066"/>
      </p:ext>
    </p:extLst>
  </p:cSld>
  <p:clrMapOvr>
    <a:masterClrMapping/>
  </p:clrMapOvr>
</p:sld>
</file>

<file path=ppt/theme/theme1.xml><?xml version="1.0" encoding="utf-8"?>
<a:theme xmlns:a="http://schemas.openxmlformats.org/drawingml/2006/main" name="Basis">
  <a:themeElements>
    <a:clrScheme name="Custom 20">
      <a:dk1>
        <a:sysClr val="windowText" lastClr="000000"/>
      </a:dk1>
      <a:lt1>
        <a:sysClr val="window" lastClr="FFFFFF"/>
      </a:lt1>
      <a:dk2>
        <a:srgbClr val="242852"/>
      </a:dk2>
      <a:lt2>
        <a:srgbClr val="ACCBF9"/>
      </a:lt2>
      <a:accent1>
        <a:srgbClr val="0E57C4"/>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TF55885775_Student does teacher does_v2.potx" id="{618315E5-C348-40CF-AD40-05C2F7C13378}" vid="{0C991BBE-F1C3-4926-9687-DBEAAE8C92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B27744-7857-4992-B755-05855FC591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6CA70E-ED75-4FF0-A862-8EF12B737755}">
  <ds:schemaRefs>
    <ds:schemaRef ds:uri="http://purl.org/dc/dcmitype/"/>
    <ds:schemaRef ds:uri="71af3243-3dd4-4a8d-8c0d-dd76da1f02a5"/>
    <ds:schemaRef ds:uri="http://purl.org/dc/elements/1.1/"/>
    <ds:schemaRef ds:uri="http://schemas.microsoft.com/office/2006/metadata/properties"/>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16c05727-aa75-4e4a-9b5f-8a80a1165891"/>
  </ds:schemaRefs>
</ds:datastoreItem>
</file>

<file path=customXml/itemProps3.xml><?xml version="1.0" encoding="utf-8"?>
<ds:datastoreItem xmlns:ds="http://schemas.openxmlformats.org/officeDocument/2006/customXml" ds:itemID="{ABF1ABED-93B7-45AC-A513-2CB1FF159A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 doesteacher does</Template>
  <TotalTime>0</TotalTime>
  <Words>2072</Words>
  <Application>Microsoft Office PowerPoint</Application>
  <PresentationFormat>Widescreen</PresentationFormat>
  <Paragraphs>165</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Corbel</vt:lpstr>
      <vt:lpstr>Rockwell</vt:lpstr>
      <vt:lpstr>Tahoma</vt:lpstr>
      <vt:lpstr>Basis</vt:lpstr>
      <vt:lpstr>Europe Post WWII</vt:lpstr>
      <vt:lpstr>Bretton Woods Conference (1944)</vt:lpstr>
      <vt:lpstr>United Nations (UN)</vt:lpstr>
      <vt:lpstr>Political Restructuring </vt:lpstr>
      <vt:lpstr>PowerPoint Presentation</vt:lpstr>
      <vt:lpstr>PowerPoint Presentation</vt:lpstr>
      <vt:lpstr>“Economic Miracle”</vt:lpstr>
      <vt:lpstr>The “Welfare State”</vt:lpstr>
      <vt:lpstr>PowerPoint Presentation</vt:lpstr>
      <vt:lpstr>European Unity </vt:lpstr>
      <vt:lpstr>Council of Europe (1948)</vt:lpstr>
      <vt:lpstr>European Coal and Steel Community (ECSC) </vt:lpstr>
      <vt:lpstr>European Economic Community (EEC)  </vt:lpstr>
      <vt:lpstr>European Union (EU) (1992)</vt:lpstr>
      <vt:lpstr>PowerPoint Presentation</vt:lpstr>
      <vt:lpstr>Economic Crisis of the 1970s </vt:lpstr>
      <vt:lpstr>Energy Crisis </vt:lpstr>
      <vt:lpstr>Social consequences of the Economic and Energy Crises </vt:lpstr>
      <vt:lpstr>European Society </vt:lpstr>
      <vt:lpstr>20th Century Feminism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2019-12-11T15:32:29Z</dcterms:created>
  <dcterms:modified xsi:type="dcterms:W3CDTF">2019-12-11T18:42:11Z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