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62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70" r:id="rId10"/>
    <p:sldId id="266" r:id="rId11"/>
    <p:sldId id="271" r:id="rId12"/>
    <p:sldId id="269" r:id="rId13"/>
    <p:sldId id="267" r:id="rId14"/>
    <p:sldId id="278" r:id="rId15"/>
    <p:sldId id="272" r:id="rId16"/>
    <p:sldId id="279" r:id="rId17"/>
    <p:sldId id="273" r:id="rId18"/>
    <p:sldId id="280" r:id="rId19"/>
    <p:sldId id="274" r:id="rId20"/>
    <p:sldId id="275" r:id="rId21"/>
    <p:sldId id="281" r:id="rId22"/>
    <p:sldId id="276" r:id="rId23"/>
    <p:sldId id="283" r:id="rId24"/>
    <p:sldId id="277" r:id="rId25"/>
    <p:sldId id="268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923003-0EE0-416D-91E2-60C0EF050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Europe in the Middle Ages</a:t>
            </a:r>
          </a:p>
        </p:txBody>
      </p:sp>
    </p:spTree>
    <p:extLst>
      <p:ext uri="{BB962C8B-B14F-4D97-AF65-F5344CB8AC3E}">
        <p14:creationId xmlns:p14="http://schemas.microsoft.com/office/powerpoint/2010/main" val="29407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E574-3FC0-4170-A1C5-7189541A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19456"/>
            <a:ext cx="10058400" cy="1371600"/>
          </a:xfrm>
        </p:spPr>
        <p:txBody>
          <a:bodyPr/>
          <a:lstStyle/>
          <a:p>
            <a:r>
              <a:rPr lang="en-US" dirty="0"/>
              <a:t>The Empires Decline and Fall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66413-1BA4-445E-92A5-35BCF958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4" y="1400556"/>
            <a:ext cx="10448925" cy="4943094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Withstood many attacks from the Arab (Islamic) word beginning in the 7</a:t>
            </a:r>
            <a:r>
              <a:rPr lang="en-US" sz="2600" baseline="30000" dirty="0"/>
              <a:t>th</a:t>
            </a:r>
            <a:r>
              <a:rPr lang="en-US" sz="2600" dirty="0"/>
              <a:t> century </a:t>
            </a:r>
          </a:p>
          <a:p>
            <a:pPr marL="457200" indent="-457200"/>
            <a:r>
              <a:rPr lang="en-US" sz="2600" dirty="0"/>
              <a:t>Began to decline in the 11</a:t>
            </a:r>
            <a:r>
              <a:rPr lang="en-US" sz="2600" baseline="30000" dirty="0"/>
              <a:t>th</a:t>
            </a:r>
            <a:r>
              <a:rPr lang="en-US" sz="2600" dirty="0"/>
              <a:t> century</a:t>
            </a:r>
          </a:p>
          <a:p>
            <a:pPr marL="457200" indent="-457200"/>
            <a:r>
              <a:rPr lang="en-US" sz="2600" dirty="0"/>
              <a:t>Lost Battle of Manzikert to Seljuk Turks and the empire never recovered</a:t>
            </a:r>
          </a:p>
          <a:p>
            <a:pPr marL="630238" lvl="1" indent="-457200"/>
            <a:r>
              <a:rPr lang="en-US" sz="2600" dirty="0"/>
              <a:t>Take most of Byzantine Asian provinces</a:t>
            </a:r>
          </a:p>
          <a:p>
            <a:pPr marL="630238" lvl="1" indent="-457200"/>
            <a:r>
              <a:rPr lang="en-US" sz="2600" dirty="0"/>
              <a:t>Turkish settlements &amp; Slavic kingdoms</a:t>
            </a:r>
          </a:p>
          <a:p>
            <a:pPr marL="630238" lvl="1" indent="-457200"/>
            <a:r>
              <a:rPr lang="en-US" sz="2600" dirty="0"/>
              <a:t>Appeal to Western Europe to bring the Crusades</a:t>
            </a:r>
          </a:p>
          <a:p>
            <a:pPr marL="630238" lvl="1" indent="-457200"/>
            <a:r>
              <a:rPr lang="en-US" sz="2600" dirty="0"/>
              <a:t>Venetian crusaders conquer Constantinople</a:t>
            </a:r>
          </a:p>
          <a:p>
            <a:pPr marL="457200" indent="-457200"/>
            <a:r>
              <a:rPr lang="en-US" sz="2600" dirty="0"/>
              <a:t>Empire falls in 1453 when they were conquered by the Ottomans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09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D3434-B509-4675-A379-A2F92A24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61417-839E-4A1B-AAB8-B20245B7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2A5C03-74FF-4ED9-8D09-8CD085348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2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3FB2BC-C560-406E-9FDA-D89852B6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Europe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ABDFB-C095-42C8-9A68-87E9B89E12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3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33A7-8858-4805-BF0F-6E4488C8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Church: Political and Spiritual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018E-EFB3-43A0-9DE1-D283AB7E8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Popes follow Roman organization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Monasticism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Benedict of </a:t>
            </a:r>
            <a:r>
              <a:rPr lang="en-US" altLang="en-US" sz="2800" dirty="0" err="1"/>
              <a:t>Nursia</a:t>
            </a:r>
            <a:endParaRPr lang="en-US" altLang="en-US" sz="2800" dirty="0"/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Benedictine rule- promoted Christian unity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Spiritual functions- </a:t>
            </a:r>
            <a:r>
              <a:rPr lang="en-US" altLang="en-US" sz="2800" dirty="0"/>
              <a:t>Holiness</a:t>
            </a:r>
            <a:r>
              <a:rPr lang="en-US" altLang="en-US" dirty="0"/>
              <a:t>, </a:t>
            </a:r>
            <a:r>
              <a:rPr lang="en-US" altLang="en-US" sz="2800" dirty="0"/>
              <a:t>Network</a:t>
            </a:r>
            <a:r>
              <a:rPr lang="en-US" altLang="en-US" dirty="0"/>
              <a:t>, </a:t>
            </a:r>
            <a:r>
              <a:rPr lang="en-US" altLang="en-US" sz="2800" dirty="0"/>
              <a:t>Pilgrimage centers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Secular functions- </a:t>
            </a:r>
            <a:r>
              <a:rPr lang="en-US" altLang="en-US" sz="2800" dirty="0"/>
              <a:t>Education</a:t>
            </a:r>
            <a:r>
              <a:rPr lang="en-US" altLang="en-US" dirty="0"/>
              <a:t>, </a:t>
            </a:r>
            <a:r>
              <a:rPr lang="en-US" altLang="en-US" sz="2800" dirty="0"/>
              <a:t>Large estates, Shelter travelers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Universities- form in the 13th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4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AB92-6E03-4209-A08D-4F1C21B6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A81C-360C-4126-9C6D-E0AA09D3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82EBC8-46BB-4CC3-A7A8-D4E78034E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15" y="0"/>
            <a:ext cx="7504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27B8-7BCB-43C2-AE49-F6AF1A73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28" y="84810"/>
            <a:ext cx="10058400" cy="1371600"/>
          </a:xfrm>
        </p:spPr>
        <p:txBody>
          <a:bodyPr/>
          <a:lstStyle/>
          <a:p>
            <a:r>
              <a:rPr lang="en-US" dirty="0"/>
              <a:t>Charlemagne and His Successors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D3118-C244-4C11-99B6-87347C3F6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56410"/>
            <a:ext cx="5276088" cy="4395750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Frankish Carolingian dynasty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fr-FR" altLang="en-US" sz="2800" dirty="0"/>
              <a:t>Charles Martel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fr-FR" altLang="en-US" sz="2400" dirty="0"/>
              <a:t>732- Battle of Tours</a:t>
            </a:r>
          </a:p>
          <a:p>
            <a:pPr marL="548640" lvl="2" indent="0"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fr-FR" altLang="en-US" sz="2400" dirty="0"/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fr-FR" altLang="en-US" sz="3200" dirty="0"/>
              <a:t>Charles the Great (Charlemagne)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800- crowned emperor by the Pope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Copied Roman central administration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814- dies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Empire fragments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4785E-DAEB-439B-99A3-07DBA8947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456410"/>
            <a:ext cx="5004816" cy="4395750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843- Treaty of Verdun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Three kingdoms</a:t>
            </a:r>
          </a:p>
          <a:p>
            <a:pPr marL="274320" lvl="1" indent="0">
              <a:buNone/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endParaRPr lang="en-US" altLang="en-US" sz="2800" dirty="0"/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600" dirty="0"/>
              <a:t>Holy Roman Empire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962-1806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Rules Germany and most of northern Italy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3200" dirty="0"/>
              <a:t>Most dominate state in western Europe in the middle 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24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2C8C-6483-46FD-8895-EFC1A352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A3BD-64EB-4802-91E5-729525B162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4860A-D3E2-4D58-BF32-7C25A8BC3C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3B04C9-F5D3-4E9A-AB64-03EE8B6EF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358E62-98F9-41FA-9C2D-619CBA094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03" y="0"/>
            <a:ext cx="8184995" cy="6865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A7F93-F525-4266-8B66-EA280C0F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4425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01BD7FA-D7AC-48E6-A1D3-F16D9EB77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90"/>
            <a:ext cx="12201529" cy="69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1B65-3CFD-40A3-B8B6-51367BEF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487146"/>
            <a:ext cx="10747248" cy="1371600"/>
          </a:xfrm>
        </p:spPr>
        <p:txBody>
          <a:bodyPr/>
          <a:lstStyle/>
          <a:p>
            <a:r>
              <a:rPr lang="en-US" dirty="0"/>
              <a:t>Feudal Monarchies and Political Advances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9BFA1-6E5B-44A6-9301-7A83FD1D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3080"/>
            <a:ext cx="10402824" cy="4587774"/>
          </a:xfrm>
        </p:spPr>
        <p:txBody>
          <a:bodyPr>
            <a:normAutofit lnSpcReduction="1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Personal relationship between lord and vassal was stressed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Military service for land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Some lords emerge more powerful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Develop  bureaucracies, states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William the Conqueror (from Normandy)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1066- Norman conquest of England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Introduces centralized government to England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Established sheriffs and courts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4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0141-C3F9-4087-8CC7-E49DEF82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E5F06EF-E7F6-46DF-91EB-879658055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-6804"/>
            <a:ext cx="12192000" cy="6864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76AB9-4836-4E65-AB2D-D30AB49DB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42" y="0"/>
            <a:ext cx="6747069" cy="6869264"/>
          </a:xfrm>
          <a:prstGeom prst="rect">
            <a:avLst/>
          </a:prstGeom>
        </p:spPr>
      </p:pic>
      <p:pic>
        <p:nvPicPr>
          <p:cNvPr id="5" name="Content Placeholder 4" descr="A picture containing indoor, fabric, covered, small&#10;&#10;Description automatically generated">
            <a:extLst>
              <a:ext uri="{FF2B5EF4-FFF2-40B4-BE49-F238E27FC236}">
                <a16:creationId xmlns:a16="http://schemas.microsoft.com/office/drawing/2014/main" id="{98E70F46-6BCC-4C41-BCD4-3C79E41AF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-18329"/>
            <a:ext cx="12192000" cy="6860653"/>
          </a:xfrm>
        </p:spPr>
      </p:pic>
    </p:spTree>
    <p:extLst>
      <p:ext uri="{BB962C8B-B14F-4D97-AF65-F5344CB8AC3E}">
        <p14:creationId xmlns:p14="http://schemas.microsoft.com/office/powerpoint/2010/main" val="33445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8D10-292D-4690-B0A5-3023EDF7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New Economic Vigor and Urban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3638-8187-4145-A5E1-A02DF773C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Agriculture: </a:t>
            </a:r>
          </a:p>
          <a:p>
            <a:pPr lvl="1"/>
            <a:r>
              <a:rPr lang="en-US" sz="2800" dirty="0"/>
              <a:t>Three-field system- a third of the farm land is left un planted to regain fertility.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Towns grow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Education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Literacy expands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Cathedral schools- form in the 11th century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Universities- form in the 13th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6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A6D72D-7F3D-4162-A07B-B019C9C1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Eastern Europe</a:t>
            </a:r>
          </a:p>
        </p:txBody>
      </p:sp>
    </p:spTree>
    <p:extLst>
      <p:ext uri="{BB962C8B-B14F-4D97-AF65-F5344CB8AC3E}">
        <p14:creationId xmlns:p14="http://schemas.microsoft.com/office/powerpoint/2010/main" val="1562799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B695-6844-4C36-9BDC-8D6E1CA2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Government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BE5FB-1300-46D3-903D-74CB4F299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5029200" cy="4029825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1215- Magna Carta (England) 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King John recognizes supremacy of written law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Representative bodies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Catalonia (Spain) form 1000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England- 1265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Parliament- two houses : house of lords and house of commons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CB57F-1D80-455C-9F75-C2287E64D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5029200" cy="374904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Monarchs continue to increase in power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Large conflicts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Hundred Years War</a:t>
            </a:r>
          </a:p>
          <a:p>
            <a:pPr lvl="2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altLang="en-US" sz="2800" dirty="0"/>
              <a:t>England vs France claims to the throne of France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71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9AE3-A129-4751-9151-1449BCD6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C4E73-B75B-4935-8CD3-DB295C8A5A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CF5AB-FE96-4CCB-B118-CC0F0C6493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ED270F5-1F51-405E-9F5E-062891517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5" y="5808"/>
            <a:ext cx="12188825" cy="68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05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C8D5-9B03-4046-BDF1-691750D4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Plague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B53F-A1A0-4C00-BE08-E74DE53FF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Originated in Central Asia</a:t>
            </a:r>
          </a:p>
          <a:p>
            <a:pPr lvl="1"/>
            <a:r>
              <a:rPr lang="en-US" sz="2400" dirty="0"/>
              <a:t>Arrived in the Italian ports first (southern Europe) </a:t>
            </a:r>
          </a:p>
          <a:p>
            <a:r>
              <a:rPr lang="en-US" sz="2400" dirty="0"/>
              <a:t>Carried by the Oriental Rat Flea carried by rats </a:t>
            </a:r>
          </a:p>
          <a:p>
            <a:r>
              <a:rPr lang="en-US" sz="2400" dirty="0"/>
              <a:t>Has a religious, economic, and social impact on European history</a:t>
            </a:r>
          </a:p>
          <a:p>
            <a:r>
              <a:rPr lang="en-US" sz="2400" dirty="0"/>
              <a:t>Carried east and west along the Silk Road by traders and Mongol Armies</a:t>
            </a:r>
          </a:p>
          <a:p>
            <a:pPr lvl="1"/>
            <a:r>
              <a:rPr lang="en-US" sz="2200" dirty="0"/>
              <a:t>1340s- disease had struck China, India, and Persia </a:t>
            </a:r>
          </a:p>
          <a:p>
            <a:r>
              <a:rPr lang="en-US" sz="2400" dirty="0"/>
              <a:t>Many felt that the diseases was a punishment from God</a:t>
            </a:r>
          </a:p>
          <a:p>
            <a:pPr lvl="1"/>
            <a:r>
              <a:rPr lang="en-US" sz="2400" dirty="0"/>
              <a:t>Caused religious fanaticism to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62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F9DD-1AD1-464D-A26C-A9A43A9C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70BB1C5-0707-41BA-AAFA-09FCE13E5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84562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754A-3618-4066-84E8-CF750BA5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845D4-B013-4507-A5D2-93C81B0E7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5029200" cy="4269971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/>
              <a:t>Pneumonic 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Attacked the Lungs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Caused fierce coughing &amp; sneezing fits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Chest pain, Bloody sputum</a:t>
            </a:r>
          </a:p>
          <a:p>
            <a:pPr marL="274320" lvl="1" indent="0">
              <a:buNone/>
              <a:tabLst>
                <a:tab pos="1997075" algn="l"/>
              </a:tabLst>
            </a:pPr>
            <a:endParaRPr lang="en-US" altLang="en-US" sz="3800" dirty="0"/>
          </a:p>
          <a:p>
            <a:r>
              <a:rPr lang="en-US" sz="5100" dirty="0"/>
              <a:t>Septicemic 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Rarest and Deadliest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Traveled thru bloodstream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Black spots beneath skin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Victims choked on own blood, Excruciating Pain!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5A7676-B371-4BD7-9E2A-D4B3CB7C0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014194"/>
            <a:ext cx="4663440" cy="374904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/>
              <a:t>Bubonic 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Most Common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Egg-sized swellings (buboes)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Neck, armpits, groin (dark blisters)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Headaches, Weakness, Nausea/Vomiting</a:t>
            </a:r>
          </a:p>
          <a:p>
            <a:pPr lvl="1">
              <a:tabLst>
                <a:tab pos="1997075" algn="l"/>
              </a:tabLst>
            </a:pPr>
            <a:r>
              <a:rPr lang="en-US" altLang="en-US" sz="3800" dirty="0"/>
              <a:t>Severe Fever and Delirium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4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75CA-6B6E-4EA1-A296-6E227B64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the Plague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F786-80F9-49D7-AB11-260DA970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921164"/>
            <a:ext cx="10340109" cy="437803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People persecuted heretics to try to please god.</a:t>
            </a:r>
          </a:p>
          <a:p>
            <a:pPr lvl="1"/>
            <a:r>
              <a:rPr lang="en-US" sz="2800" dirty="0"/>
              <a:t>Jews, Friars, Foreigners, Pilgrims, Beggars, Lepers</a:t>
            </a:r>
          </a:p>
          <a:p>
            <a:r>
              <a:rPr lang="en-US" sz="3200" dirty="0"/>
              <a:t>Between 75 and 200 million people died in Europe and Asia</a:t>
            </a:r>
          </a:p>
          <a:p>
            <a:r>
              <a:rPr lang="en-US" sz="3200" dirty="0"/>
              <a:t>Estimated that between 25%-60% of Europe’s total population was killed</a:t>
            </a:r>
          </a:p>
          <a:p>
            <a:r>
              <a:rPr lang="en-US" sz="3200" dirty="0"/>
              <a:t>The loss of life caused labor shortages throughout Europe</a:t>
            </a:r>
          </a:p>
          <a:p>
            <a:pPr lvl="1"/>
            <a:r>
              <a:rPr lang="en-US" sz="3000" dirty="0"/>
              <a:t>Caused the end to the feudal system in western Europe </a:t>
            </a:r>
          </a:p>
          <a:p>
            <a:r>
              <a:rPr lang="en-US" sz="3200" dirty="0"/>
              <a:t>By the 1350s the worst epidemic had run its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1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8BAF-E942-4BEE-AF8F-4D5B3657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DA26E254-007D-4587-B34A-007F4644F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84"/>
            <a:ext cx="12192000" cy="6911384"/>
          </a:xfrm>
        </p:spPr>
      </p:pic>
    </p:spTree>
    <p:extLst>
      <p:ext uri="{BB962C8B-B14F-4D97-AF65-F5344CB8AC3E}">
        <p14:creationId xmlns:p14="http://schemas.microsoft.com/office/powerpoint/2010/main" val="11158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F6D8-E44D-4A73-ADFB-E031A944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Byzantine Empire: Origins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5E61-D407-410E-B83E-8D48BE9D6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85950"/>
            <a:ext cx="10487025" cy="44767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Former Eastern Roman Empire </a:t>
            </a:r>
          </a:p>
          <a:p>
            <a:pPr lvl="1"/>
            <a:r>
              <a:rPr lang="en-US" sz="2800" dirty="0"/>
              <a:t>Constantine (4</a:t>
            </a:r>
            <a:r>
              <a:rPr lang="en-US" sz="2800" baseline="30000" dirty="0"/>
              <a:t>th</a:t>
            </a:r>
            <a:r>
              <a:rPr lang="en-US" sz="2800" dirty="0"/>
              <a:t> Century CE)- Founder of the empire </a:t>
            </a:r>
          </a:p>
          <a:p>
            <a:pPr lvl="2"/>
            <a:r>
              <a:rPr lang="en-US" sz="2700" dirty="0"/>
              <a:t>Converted to Christianity in the early 300s</a:t>
            </a:r>
          </a:p>
          <a:p>
            <a:pPr lvl="3"/>
            <a:r>
              <a:rPr lang="en-US" sz="2700" dirty="0"/>
              <a:t>Issued edict of Milan in 313 (stops the persecution of the </a:t>
            </a:r>
            <a:r>
              <a:rPr lang="en-US" sz="2700" dirty="0" err="1"/>
              <a:t>Christirians</a:t>
            </a:r>
            <a:r>
              <a:rPr lang="en-US" sz="2700" dirty="0"/>
              <a:t>)</a:t>
            </a:r>
          </a:p>
          <a:p>
            <a:r>
              <a:rPr lang="en-US" sz="3200" dirty="0"/>
              <a:t>Constantinople was its capital </a:t>
            </a:r>
          </a:p>
          <a:p>
            <a:r>
              <a:rPr lang="en-US" sz="3200" dirty="0"/>
              <a:t>Greek was the official language </a:t>
            </a:r>
          </a:p>
          <a:p>
            <a:r>
              <a:rPr lang="en-US" sz="3200" dirty="0"/>
              <a:t>Traded with the east via the Silk Road </a:t>
            </a:r>
          </a:p>
          <a:p>
            <a:r>
              <a:rPr lang="en-US" sz="3200" dirty="0"/>
              <a:t>Flourished for centuries and withstood many attacks </a:t>
            </a:r>
          </a:p>
        </p:txBody>
      </p:sp>
    </p:spTree>
    <p:extLst>
      <p:ext uri="{BB962C8B-B14F-4D97-AF65-F5344CB8AC3E}">
        <p14:creationId xmlns:p14="http://schemas.microsoft.com/office/powerpoint/2010/main" val="227614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4E1-013E-4DF0-BEB4-A630866D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6428B-7234-4836-9E3F-4DF8B304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A3DC05-450F-413B-9408-FD69C732F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35"/>
            <a:ext cx="12192000" cy="68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2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48D0-F5A3-424E-AEDF-AB26B06B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77525" cy="1371600"/>
          </a:xfrm>
        </p:spPr>
        <p:txBody>
          <a:bodyPr/>
          <a:lstStyle/>
          <a:p>
            <a:r>
              <a:rPr lang="en-US" dirty="0"/>
              <a:t>Byzantine Empire Under Justinian (527-565)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31BE-C0CE-4DB5-AAED-5F286C01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sz="3000" dirty="0"/>
              <a:t>Justinian Emperor founder of the fourth dynasty in Byzantine history </a:t>
            </a:r>
          </a:p>
          <a:p>
            <a:pPr marL="457200" indent="-457200"/>
            <a:r>
              <a:rPr lang="en-US" sz="3000" dirty="0"/>
              <a:t>Tried to restore Roman Empire</a:t>
            </a:r>
          </a:p>
          <a:p>
            <a:pPr marL="457200" indent="-457200"/>
            <a:r>
              <a:rPr lang="en-US" sz="3000" dirty="0"/>
              <a:t>Hagia Sophia – Orthodox Church</a:t>
            </a:r>
          </a:p>
          <a:p>
            <a:pPr marL="457200" indent="-457200"/>
            <a:r>
              <a:rPr lang="en-US" sz="3000" dirty="0"/>
              <a:t>Justinian’s Code</a:t>
            </a:r>
          </a:p>
          <a:p>
            <a:pPr marL="731520" lvl="1" indent="-457200"/>
            <a:r>
              <a:rPr lang="en-US" sz="3000" dirty="0"/>
              <a:t>Unified law based on Roman legal principles</a:t>
            </a:r>
          </a:p>
          <a:p>
            <a:pPr marL="355918" indent="-457200"/>
            <a:r>
              <a:rPr lang="en-US" sz="3000" dirty="0"/>
              <a:t>Faced attacks from Slavs &amp; Persians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9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5A0F-E378-4FC0-A21D-4E1450EE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923E-76E8-4B63-9BAC-CCE49892A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0A9435-ED25-443C-A81C-89DC3B62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5" name="Picture 2" descr="http://www.sacred-destinations.com/turkey/images/istanbul/hagia-sophia/resized/exterior-sunset-c-hbetts.jpg">
            <a:extLst>
              <a:ext uri="{FF2B5EF4-FFF2-40B4-BE49-F238E27FC236}">
                <a16:creationId xmlns:a16="http://schemas.microsoft.com/office/drawing/2014/main" id="{1FF3317D-E1F8-4230-93BD-EE3B033D7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7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sacred-destinations.com/turkey/hagia-sophia-photos/nave-general-view.jpg">
            <a:extLst>
              <a:ext uri="{FF2B5EF4-FFF2-40B4-BE49-F238E27FC236}">
                <a16:creationId xmlns:a16="http://schemas.microsoft.com/office/drawing/2014/main" id="{001B6941-0386-4A01-AA6D-FD5D495B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02"/>
            <a:ext cx="12192000" cy="685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urkeyvacationplaces.com/images/istanbul-hagia-sophia.jpg">
            <a:extLst>
              <a:ext uri="{FF2B5EF4-FFF2-40B4-BE49-F238E27FC236}">
                <a16:creationId xmlns:a16="http://schemas.microsoft.com/office/drawing/2014/main" id="{BF58FBB8-D53B-4123-A072-50D5A54C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802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travellingcam.files.wordpress.com/2006/09/mosaic-at-the-hagia-sophia.jpg">
            <a:extLst>
              <a:ext uri="{FF2B5EF4-FFF2-40B4-BE49-F238E27FC236}">
                <a16:creationId xmlns:a16="http://schemas.microsoft.com/office/drawing/2014/main" id="{7A0EBF80-EE3F-419C-ADE0-D552D114D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1802"/>
            <a:ext cx="12191999" cy="68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9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9CAA-4125-42AE-85F0-2F0E4AB3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Byzantine Society and Politics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1AC29-3CF4-4FF9-8D67-CB97A78AE1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029200" cy="4112286"/>
          </a:xfrm>
        </p:spPr>
        <p:txBody>
          <a:bodyPr>
            <a:normAutofit fontScale="47500" lnSpcReduction="20000"/>
          </a:bodyPr>
          <a:lstStyle/>
          <a:p>
            <a:pPr marL="457200" indent="-457200"/>
            <a:r>
              <a:rPr lang="en-US" sz="4400" dirty="0"/>
              <a:t>Role of the Emperor</a:t>
            </a:r>
          </a:p>
          <a:p>
            <a:pPr marL="630238" lvl="1" indent="-457200"/>
            <a:r>
              <a:rPr lang="en-US" sz="4400" dirty="0"/>
              <a:t>Ordained by god</a:t>
            </a:r>
          </a:p>
          <a:p>
            <a:pPr marL="630238" lvl="1" indent="-457200"/>
            <a:r>
              <a:rPr lang="en-US" sz="4400" dirty="0"/>
              <a:t>Head of Church</a:t>
            </a:r>
          </a:p>
          <a:p>
            <a:pPr marL="630238" lvl="1" indent="-457200"/>
            <a:r>
              <a:rPr lang="en-US" sz="4400" dirty="0"/>
              <a:t>Passed religious &amp; secular laws</a:t>
            </a:r>
          </a:p>
          <a:p>
            <a:pPr marL="457200" indent="-457200"/>
            <a:r>
              <a:rPr lang="en-US" sz="4400" dirty="0"/>
              <a:t>Some women held throne</a:t>
            </a:r>
          </a:p>
          <a:p>
            <a:pPr marL="630238" lvl="1" indent="-457200"/>
            <a:r>
              <a:rPr lang="en-US" sz="4400" dirty="0"/>
              <a:t>Theodora &amp; Zoe</a:t>
            </a:r>
          </a:p>
          <a:p>
            <a:pPr marL="457200" indent="-457200"/>
            <a:r>
              <a:rPr lang="en-US" sz="4400" dirty="0"/>
              <a:t>Sophisticated bureaucracy</a:t>
            </a:r>
          </a:p>
          <a:p>
            <a:pPr marL="630238" lvl="1" indent="-457200"/>
            <a:r>
              <a:rPr lang="en-US" sz="4400" dirty="0"/>
              <a:t>Open to all classes</a:t>
            </a:r>
          </a:p>
          <a:p>
            <a:pPr marL="571500" indent="-571500"/>
            <a:r>
              <a:rPr lang="en-US" sz="4400" dirty="0"/>
              <a:t>Bureaucracy controlled trade &amp; food prices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5DBAC-FF87-4A18-B4FD-1B80030A3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59" y="2014194"/>
            <a:ext cx="4863465" cy="4201212"/>
          </a:xfrm>
        </p:spPr>
        <p:txBody>
          <a:bodyPr>
            <a:normAutofit fontScale="47500" lnSpcReduction="20000"/>
          </a:bodyPr>
          <a:lstStyle/>
          <a:p>
            <a:pPr marL="571500" indent="-571500"/>
            <a:r>
              <a:rPr lang="en-US" sz="4400" dirty="0"/>
              <a:t>Trade with Russia, Asia, Scandinavia, Europe, &amp; Africa</a:t>
            </a:r>
          </a:p>
          <a:p>
            <a:pPr marL="744538" lvl="1" indent="-571500"/>
            <a:r>
              <a:rPr lang="en-US" sz="4400" dirty="0"/>
              <a:t>Specialized in luxury goods</a:t>
            </a:r>
          </a:p>
          <a:p>
            <a:pPr marL="571500" indent="-571500"/>
            <a:r>
              <a:rPr lang="en-US" sz="4400" dirty="0"/>
              <a:t>Byzantine Empire resembled China in many aspects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1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EAA0-C27D-4535-AAD3-0E3D17EA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Schism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71E1-33F8-48C7-9469-BE359CF2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/>
            <a:r>
              <a:rPr lang="en-US" sz="3200" dirty="0"/>
              <a:t>Split between Eastern &amp; Western Christianity</a:t>
            </a:r>
          </a:p>
          <a:p>
            <a:pPr marL="630238" lvl="1" indent="-457200"/>
            <a:r>
              <a:rPr lang="en-US" sz="3000" dirty="0"/>
              <a:t>Disagreement over papal authority </a:t>
            </a:r>
          </a:p>
          <a:p>
            <a:pPr marL="457200" indent="-457200"/>
            <a:r>
              <a:rPr lang="en-US" sz="3200" dirty="0"/>
              <a:t>Differences:</a:t>
            </a:r>
          </a:p>
          <a:p>
            <a:pPr marL="630238" lvl="1" indent="-457200"/>
            <a:r>
              <a:rPr lang="en-US" sz="3000" dirty="0"/>
              <a:t>West = priest chaste (couldn’t have sex), spoke Latin </a:t>
            </a:r>
          </a:p>
          <a:p>
            <a:pPr marL="630238" lvl="1" indent="-457200"/>
            <a:r>
              <a:rPr lang="en-US" sz="3000" dirty="0"/>
              <a:t>Eastern = priests could marry, spoke Greek </a:t>
            </a:r>
          </a:p>
          <a:p>
            <a:r>
              <a:rPr lang="en-US" sz="3200" dirty="0"/>
              <a:t>Patriarch Michael (head of the Eastern Church) and his followers were excommunicated by the Pope (Pope Leo IX)</a:t>
            </a:r>
            <a:endParaRPr lang="en-US" sz="2800" dirty="0"/>
          </a:p>
          <a:p>
            <a:pPr lvl="1"/>
            <a:r>
              <a:rPr lang="en-US" sz="2800" dirty="0"/>
              <a:t>Responded by doing the same to Roman Catholics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2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D5E4-93F4-48C0-9DA6-C86C22C9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31096-26BD-4811-BB7F-A8B3B3911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EB95F8-C8A8-48FC-A2AF-0094FD39E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100"/>
            <a:ext cx="12153900" cy="678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48E06-D068-4E0C-AB70-60B1012FC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53900" cy="681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9F3DA-C77B-421E-AEA7-A2A75D87B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-21838"/>
            <a:ext cx="6057899" cy="6863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A78D6-0438-4DB2-B714-6BB07055B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-21838"/>
            <a:ext cx="6096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21">
      <a:dk1>
        <a:srgbClr val="000000"/>
      </a:dk1>
      <a:lt1>
        <a:sysClr val="window" lastClr="FFFFFF"/>
      </a:lt1>
      <a:dk2>
        <a:srgbClr val="1B1B1B"/>
      </a:dk2>
      <a:lt2>
        <a:srgbClr val="8D8D8D"/>
      </a:lt2>
      <a:accent1>
        <a:srgbClr val="005875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778</Words>
  <Application>Microsoft Office PowerPoint</Application>
  <PresentationFormat>Widescreen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Century Gothic</vt:lpstr>
      <vt:lpstr>Garamond</vt:lpstr>
      <vt:lpstr>SavonVTI</vt:lpstr>
      <vt:lpstr>Europe in the Middle Ages</vt:lpstr>
      <vt:lpstr>Eastern Europe</vt:lpstr>
      <vt:lpstr>The Byzantine Empire: Origins </vt:lpstr>
      <vt:lpstr>PowerPoint Presentation</vt:lpstr>
      <vt:lpstr>Byzantine Empire Under Justinian (527-565) </vt:lpstr>
      <vt:lpstr>PowerPoint Presentation</vt:lpstr>
      <vt:lpstr>Byzantine Society and Politics </vt:lpstr>
      <vt:lpstr>The Great Schism </vt:lpstr>
      <vt:lpstr>PowerPoint Presentation</vt:lpstr>
      <vt:lpstr>The Empires Decline and Fall </vt:lpstr>
      <vt:lpstr>PowerPoint Presentation</vt:lpstr>
      <vt:lpstr>Western Europe</vt:lpstr>
      <vt:lpstr>The Church: Political and Spiritual Power</vt:lpstr>
      <vt:lpstr>PowerPoint Presentation</vt:lpstr>
      <vt:lpstr>Charlemagne and His Successors </vt:lpstr>
      <vt:lpstr>PowerPoint Presentation</vt:lpstr>
      <vt:lpstr>Feudal Monarchies and Political Advances </vt:lpstr>
      <vt:lpstr>PowerPoint Presentation</vt:lpstr>
      <vt:lpstr>New Economic Vigor and Urban Development </vt:lpstr>
      <vt:lpstr>Limited Government </vt:lpstr>
      <vt:lpstr>PowerPoint Presentation</vt:lpstr>
      <vt:lpstr>The Plague </vt:lpstr>
      <vt:lpstr>PowerPoint Presentation</vt:lpstr>
      <vt:lpstr>3 Types </vt:lpstr>
      <vt:lpstr>Results of the Plague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2020-01-27T17:32:50Z</dcterms:created>
  <dcterms:modified xsi:type="dcterms:W3CDTF">2020-01-28T20:13:58Z</dcterms:modified>
</cp:coreProperties>
</file>