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0" autoAdjust="0"/>
    <p:restoredTop sz="92160" autoAdjust="0"/>
  </p:normalViewPr>
  <p:slideViewPr>
    <p:cSldViewPr snapToGrid="0">
      <p:cViewPr>
        <p:scale>
          <a:sx n="39" d="100"/>
          <a:sy n="39" d="100"/>
        </p:scale>
        <p:origin x="1732" y="648"/>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34475077-A074-4E8C-B45E-964494945228}" type="datetimeFigureOut">
              <a:rPr lang="en-US"/>
              <a:t>12/4/2019</a:t>
            </a:fld>
            <a:endParaRPr/>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5DE4C80B-8910-445E-8D30-7A590951118B}" type="slidenum">
              <a:rPr/>
              <a:t>‹#›</a:t>
            </a:fld>
            <a:endParaRPr/>
          </a:p>
        </p:txBody>
      </p:sp>
    </p:spTree>
    <p:extLst>
      <p:ext uri="{BB962C8B-B14F-4D97-AF65-F5344CB8AC3E}">
        <p14:creationId xmlns:p14="http://schemas.microsoft.com/office/powerpoint/2010/main" val="1621254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6A2B48A4-4B96-49F4-8C25-4C9D06114B2C}" type="datetimeFigureOut">
              <a:rPr lang="en-US"/>
              <a:t>12/4/2019</a:t>
            </a:fld>
            <a:endParaRPr/>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73893"/>
            <a:ext cx="5486400" cy="3137535"/>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5D81F1E7-4EFD-4BFF-B438-FCD52FD36B17}" type="slidenum">
              <a:rPr/>
              <a:t>‹#›</a:t>
            </a:fld>
            <a:endParaRPr/>
          </a:p>
        </p:txBody>
      </p:sp>
    </p:spTree>
    <p:extLst>
      <p:ext uri="{BB962C8B-B14F-4D97-AF65-F5344CB8AC3E}">
        <p14:creationId xmlns:p14="http://schemas.microsoft.com/office/powerpoint/2010/main" val="47356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1</a:t>
            </a:fld>
            <a:endParaRPr lang="en-US"/>
          </a:p>
        </p:txBody>
      </p:sp>
    </p:spTree>
    <p:extLst>
      <p:ext uri="{BB962C8B-B14F-4D97-AF65-F5344CB8AC3E}">
        <p14:creationId xmlns:p14="http://schemas.microsoft.com/office/powerpoint/2010/main" val="1354962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10</a:t>
            </a:fld>
            <a:endParaRPr lang="en-US"/>
          </a:p>
        </p:txBody>
      </p:sp>
    </p:spTree>
    <p:extLst>
      <p:ext uri="{BB962C8B-B14F-4D97-AF65-F5344CB8AC3E}">
        <p14:creationId xmlns:p14="http://schemas.microsoft.com/office/powerpoint/2010/main" val="2374468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11</a:t>
            </a:fld>
            <a:endParaRPr lang="en-US"/>
          </a:p>
        </p:txBody>
      </p:sp>
    </p:spTree>
    <p:extLst>
      <p:ext uri="{BB962C8B-B14F-4D97-AF65-F5344CB8AC3E}">
        <p14:creationId xmlns:p14="http://schemas.microsoft.com/office/powerpoint/2010/main" val="2078383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12</a:t>
            </a:fld>
            <a:endParaRPr lang="en-US"/>
          </a:p>
        </p:txBody>
      </p:sp>
    </p:spTree>
    <p:extLst>
      <p:ext uri="{BB962C8B-B14F-4D97-AF65-F5344CB8AC3E}">
        <p14:creationId xmlns:p14="http://schemas.microsoft.com/office/powerpoint/2010/main" val="3129836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13</a:t>
            </a:fld>
            <a:endParaRPr lang="en-US"/>
          </a:p>
        </p:txBody>
      </p:sp>
    </p:spTree>
    <p:extLst>
      <p:ext uri="{BB962C8B-B14F-4D97-AF65-F5344CB8AC3E}">
        <p14:creationId xmlns:p14="http://schemas.microsoft.com/office/powerpoint/2010/main" val="2419651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14</a:t>
            </a:fld>
            <a:endParaRPr lang="en-US"/>
          </a:p>
        </p:txBody>
      </p:sp>
    </p:spTree>
    <p:extLst>
      <p:ext uri="{BB962C8B-B14F-4D97-AF65-F5344CB8AC3E}">
        <p14:creationId xmlns:p14="http://schemas.microsoft.com/office/powerpoint/2010/main" val="752447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15</a:t>
            </a:fld>
            <a:endParaRPr lang="en-US"/>
          </a:p>
        </p:txBody>
      </p:sp>
    </p:spTree>
    <p:extLst>
      <p:ext uri="{BB962C8B-B14F-4D97-AF65-F5344CB8AC3E}">
        <p14:creationId xmlns:p14="http://schemas.microsoft.com/office/powerpoint/2010/main" val="219866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16</a:t>
            </a:fld>
            <a:endParaRPr lang="en-US"/>
          </a:p>
        </p:txBody>
      </p:sp>
    </p:spTree>
    <p:extLst>
      <p:ext uri="{BB962C8B-B14F-4D97-AF65-F5344CB8AC3E}">
        <p14:creationId xmlns:p14="http://schemas.microsoft.com/office/powerpoint/2010/main" val="1596286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17</a:t>
            </a:fld>
            <a:endParaRPr lang="en-US"/>
          </a:p>
        </p:txBody>
      </p:sp>
    </p:spTree>
    <p:extLst>
      <p:ext uri="{BB962C8B-B14F-4D97-AF65-F5344CB8AC3E}">
        <p14:creationId xmlns:p14="http://schemas.microsoft.com/office/powerpoint/2010/main" val="39377399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18</a:t>
            </a:fld>
            <a:endParaRPr lang="en-US"/>
          </a:p>
        </p:txBody>
      </p:sp>
    </p:spTree>
    <p:extLst>
      <p:ext uri="{BB962C8B-B14F-4D97-AF65-F5344CB8AC3E}">
        <p14:creationId xmlns:p14="http://schemas.microsoft.com/office/powerpoint/2010/main" val="1341080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19</a:t>
            </a:fld>
            <a:endParaRPr lang="en-US"/>
          </a:p>
        </p:txBody>
      </p:sp>
    </p:spTree>
    <p:extLst>
      <p:ext uri="{BB962C8B-B14F-4D97-AF65-F5344CB8AC3E}">
        <p14:creationId xmlns:p14="http://schemas.microsoft.com/office/powerpoint/2010/main" val="3517471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2</a:t>
            </a:fld>
            <a:endParaRPr lang="en-US"/>
          </a:p>
        </p:txBody>
      </p:sp>
    </p:spTree>
    <p:extLst>
      <p:ext uri="{BB962C8B-B14F-4D97-AF65-F5344CB8AC3E}">
        <p14:creationId xmlns:p14="http://schemas.microsoft.com/office/powerpoint/2010/main" val="325324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20</a:t>
            </a:fld>
            <a:endParaRPr lang="en-US"/>
          </a:p>
        </p:txBody>
      </p:sp>
    </p:spTree>
    <p:extLst>
      <p:ext uri="{BB962C8B-B14F-4D97-AF65-F5344CB8AC3E}">
        <p14:creationId xmlns:p14="http://schemas.microsoft.com/office/powerpoint/2010/main" val="1469876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3</a:t>
            </a:fld>
            <a:endParaRPr lang="en-US"/>
          </a:p>
        </p:txBody>
      </p:sp>
    </p:spTree>
    <p:extLst>
      <p:ext uri="{BB962C8B-B14F-4D97-AF65-F5344CB8AC3E}">
        <p14:creationId xmlns:p14="http://schemas.microsoft.com/office/powerpoint/2010/main" val="1052732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4</a:t>
            </a:fld>
            <a:endParaRPr lang="en-US"/>
          </a:p>
        </p:txBody>
      </p:sp>
    </p:spTree>
    <p:extLst>
      <p:ext uri="{BB962C8B-B14F-4D97-AF65-F5344CB8AC3E}">
        <p14:creationId xmlns:p14="http://schemas.microsoft.com/office/powerpoint/2010/main" val="2019857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5</a:t>
            </a:fld>
            <a:endParaRPr lang="en-US"/>
          </a:p>
        </p:txBody>
      </p:sp>
    </p:spTree>
    <p:extLst>
      <p:ext uri="{BB962C8B-B14F-4D97-AF65-F5344CB8AC3E}">
        <p14:creationId xmlns:p14="http://schemas.microsoft.com/office/powerpoint/2010/main" val="1248402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6</a:t>
            </a:fld>
            <a:endParaRPr lang="en-US"/>
          </a:p>
        </p:txBody>
      </p:sp>
    </p:spTree>
    <p:extLst>
      <p:ext uri="{BB962C8B-B14F-4D97-AF65-F5344CB8AC3E}">
        <p14:creationId xmlns:p14="http://schemas.microsoft.com/office/powerpoint/2010/main" val="3591664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7</a:t>
            </a:fld>
            <a:endParaRPr lang="en-US"/>
          </a:p>
        </p:txBody>
      </p:sp>
    </p:spTree>
    <p:extLst>
      <p:ext uri="{BB962C8B-B14F-4D97-AF65-F5344CB8AC3E}">
        <p14:creationId xmlns:p14="http://schemas.microsoft.com/office/powerpoint/2010/main" val="4084720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8</a:t>
            </a:fld>
            <a:endParaRPr lang="en-US"/>
          </a:p>
        </p:txBody>
      </p:sp>
    </p:spTree>
    <p:extLst>
      <p:ext uri="{BB962C8B-B14F-4D97-AF65-F5344CB8AC3E}">
        <p14:creationId xmlns:p14="http://schemas.microsoft.com/office/powerpoint/2010/main" val="3607408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81F1E7-4EFD-4BFF-B438-FCD52FD36B17}" type="slidenum">
              <a:rPr lang="en-US" smtClean="0"/>
              <a:t>9</a:t>
            </a:fld>
            <a:endParaRPr lang="en-US"/>
          </a:p>
        </p:txBody>
      </p:sp>
    </p:spTree>
    <p:extLst>
      <p:ext uri="{BB962C8B-B14F-4D97-AF65-F5344CB8AC3E}">
        <p14:creationId xmlns:p14="http://schemas.microsoft.com/office/powerpoint/2010/main" val="26002958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ltGray">
          <a:xfrm>
            <a:off x="0" y="4572000"/>
            <a:ext cx="121920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09600" y="4740333"/>
            <a:ext cx="10972800" cy="1263534"/>
          </a:xfrm>
        </p:spPr>
        <p:txBody>
          <a:bodyPr anchor="ctr">
            <a:normAutofit/>
          </a:bodyPr>
          <a:lstStyle>
            <a:lvl1pPr algn="l">
              <a:defRPr sz="5800"/>
            </a:lvl1pPr>
          </a:lstStyle>
          <a:p>
            <a:r>
              <a:rPr lang="en-US"/>
              <a:t>Click to edit Master title style</a:t>
            </a:r>
            <a:endParaRPr dirty="0"/>
          </a:p>
        </p:txBody>
      </p:sp>
      <p:cxnSp>
        <p:nvCxnSpPr>
          <p:cNvPr id="8" name="Straight Connector 7"/>
          <p:cNvCxnSpPr/>
          <p:nvPr/>
        </p:nvCxnSpPr>
        <p:spPr>
          <a:xfrm>
            <a:off x="0" y="62103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609600" y="6286500"/>
            <a:ext cx="10972800" cy="457200"/>
          </a:xfrm>
        </p:spPr>
        <p:txBody>
          <a:bodyPr anchor="ctr">
            <a:normAutofit/>
          </a:bodyPr>
          <a:lstStyle>
            <a:lvl1pPr marL="0" indent="0" algn="l">
              <a:spcBef>
                <a:spcPts val="0"/>
              </a:spcBef>
              <a:buNone/>
              <a:defRPr sz="1800">
                <a:solidFill>
                  <a:schemeClr val="tx1">
                    <a:lumMod val="50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dirty="0"/>
          </a:p>
        </p:txBody>
      </p:sp>
      <p:pic>
        <p:nvPicPr>
          <p:cNvPr id="9" name="Picture 8" descr="Closeup of test tube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524" y="0"/>
            <a:ext cx="12188952" cy="4571999"/>
          </a:xfrm>
          <a:prstGeom prst="rect">
            <a:avLst/>
          </a:prstGeom>
        </p:spPr>
      </p:pic>
    </p:spTree>
    <p:extLst>
      <p:ext uri="{BB962C8B-B14F-4D97-AF65-F5344CB8AC3E}">
        <p14:creationId xmlns:p14="http://schemas.microsoft.com/office/powerpoint/2010/main" val="153116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3"/>
          <p:cNvSpPr>
            <a:spLocks noGrp="1"/>
          </p:cNvSpPr>
          <p:nvPr>
            <p:ph type="sldNum" sz="quarter" idx="12"/>
          </p:nvPr>
        </p:nvSpPr>
        <p:spPr/>
        <p:txBody>
          <a:bodyPr/>
          <a:lstStyle/>
          <a:p>
            <a:fld id="{5F4C9F40-B079-4B71-A627-7266DFEA7F03}" type="slidenum">
              <a:rPr/>
              <a:t>‹#›</a:t>
            </a:fld>
            <a:endParaRPr/>
          </a:p>
        </p:txBody>
      </p:sp>
      <p:sp>
        <p:nvSpPr>
          <p:cNvPr id="5" name="Footer Placeholder 4"/>
          <p:cNvSpPr>
            <a:spLocks noGrp="1"/>
          </p:cNvSpPr>
          <p:nvPr>
            <p:ph type="ftr" sz="quarter" idx="11"/>
          </p:nvPr>
        </p:nvSpPr>
        <p:spPr/>
        <p:txBody>
          <a:bodyPr/>
          <a:lstStyle/>
          <a:p>
            <a:endParaRPr/>
          </a:p>
        </p:txBody>
      </p:sp>
      <p:sp>
        <p:nvSpPr>
          <p:cNvPr id="4" name="Date Placeholder 5"/>
          <p:cNvSpPr>
            <a:spLocks noGrp="1"/>
          </p:cNvSpPr>
          <p:nvPr>
            <p:ph type="dt" sz="half" idx="10"/>
          </p:nvPr>
        </p:nvSpPr>
        <p:spPr/>
        <p:txBody>
          <a:bodyPr/>
          <a:lstStyle/>
          <a:p>
            <a:fld id="{0402902D-A5F5-4D7D-AAA7-32469BA0BC4D}" type="datetimeFigureOut">
              <a:rPr lang="en-US"/>
              <a:t>12/4/2019</a:t>
            </a:fld>
            <a:endParaRPr/>
          </a:p>
        </p:txBody>
      </p:sp>
    </p:spTree>
    <p:extLst>
      <p:ext uri="{BB962C8B-B14F-4D97-AF65-F5344CB8AC3E}">
        <p14:creationId xmlns:p14="http://schemas.microsoft.com/office/powerpoint/2010/main" val="322155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a:off x="9310254" y="0"/>
            <a:ext cx="288174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8" name="Straight Connector 7"/>
          <p:cNvCxnSpPr/>
          <p:nvPr/>
        </p:nvCxnSpPr>
        <p:spPr>
          <a:xfrm flipH="1">
            <a:off x="9310254"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486900" y="685800"/>
            <a:ext cx="2324100" cy="5486399"/>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199" y="685800"/>
            <a:ext cx="8105775" cy="54863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3"/>
          <p:cNvSpPr>
            <a:spLocks noGrp="1"/>
          </p:cNvSpPr>
          <p:nvPr>
            <p:ph type="sldNum" sz="quarter" idx="12"/>
          </p:nvPr>
        </p:nvSpPr>
        <p:spPr/>
        <p:txBody>
          <a:bodyPr/>
          <a:lstStyle/>
          <a:p>
            <a:fld id="{5F4C9F40-B079-4B71-A627-7266DFEA7F03}" type="slidenum">
              <a:rPr/>
              <a:t>‹#›</a:t>
            </a:fld>
            <a:endParaRPr/>
          </a:p>
        </p:txBody>
      </p:sp>
      <p:sp>
        <p:nvSpPr>
          <p:cNvPr id="5" name="Footer Placeholder 4"/>
          <p:cNvSpPr>
            <a:spLocks noGrp="1"/>
          </p:cNvSpPr>
          <p:nvPr>
            <p:ph type="ftr" sz="quarter" idx="11"/>
          </p:nvPr>
        </p:nvSpPr>
        <p:spPr/>
        <p:txBody>
          <a:bodyPr/>
          <a:lstStyle/>
          <a:p>
            <a:endParaRPr/>
          </a:p>
        </p:txBody>
      </p:sp>
      <p:sp>
        <p:nvSpPr>
          <p:cNvPr id="4" name="Date Placeholder 5"/>
          <p:cNvSpPr>
            <a:spLocks noGrp="1"/>
          </p:cNvSpPr>
          <p:nvPr>
            <p:ph type="dt" sz="half" idx="10"/>
          </p:nvPr>
        </p:nvSpPr>
        <p:spPr/>
        <p:txBody>
          <a:bodyPr/>
          <a:lstStyle/>
          <a:p>
            <a:fld id="{0402902D-A5F5-4D7D-AAA7-32469BA0BC4D}" type="datetimeFigureOut">
              <a:rPr lang="en-US"/>
              <a:t>12/4/2019</a:t>
            </a:fld>
            <a:endParaRPr/>
          </a:p>
        </p:txBody>
      </p:sp>
    </p:spTree>
    <p:extLst>
      <p:ext uri="{BB962C8B-B14F-4D97-AF65-F5344CB8AC3E}">
        <p14:creationId xmlns:p14="http://schemas.microsoft.com/office/powerpoint/2010/main" val="86264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3"/>
          <p:cNvSpPr>
            <a:spLocks noGrp="1"/>
          </p:cNvSpPr>
          <p:nvPr>
            <p:ph type="sldNum" sz="quarter" idx="12"/>
          </p:nvPr>
        </p:nvSpPr>
        <p:spPr/>
        <p:txBody>
          <a:bodyPr/>
          <a:lstStyle/>
          <a:p>
            <a:fld id="{5F4C9F40-B079-4B71-A627-7266DFEA7F03}" type="slidenum">
              <a:rPr/>
              <a:t>‹#›</a:t>
            </a:fld>
            <a:endParaRPr/>
          </a:p>
        </p:txBody>
      </p:sp>
      <p:sp>
        <p:nvSpPr>
          <p:cNvPr id="5" name="Footer Placeholder 4"/>
          <p:cNvSpPr>
            <a:spLocks noGrp="1"/>
          </p:cNvSpPr>
          <p:nvPr>
            <p:ph type="ftr" sz="quarter" idx="11"/>
          </p:nvPr>
        </p:nvSpPr>
        <p:spPr/>
        <p:txBody>
          <a:bodyPr/>
          <a:lstStyle/>
          <a:p>
            <a:endParaRPr/>
          </a:p>
        </p:txBody>
      </p:sp>
      <p:sp>
        <p:nvSpPr>
          <p:cNvPr id="4" name="Date Placeholder 5"/>
          <p:cNvSpPr>
            <a:spLocks noGrp="1"/>
          </p:cNvSpPr>
          <p:nvPr>
            <p:ph type="dt" sz="half" idx="10"/>
          </p:nvPr>
        </p:nvSpPr>
        <p:spPr/>
        <p:txBody>
          <a:bodyPr/>
          <a:lstStyle/>
          <a:p>
            <a:fld id="{0402902D-A5F5-4D7D-AAA7-32469BA0BC4D}" type="datetimeFigureOut">
              <a:rPr lang="en-US"/>
              <a:t>12/4/2019</a:t>
            </a:fld>
            <a:endParaRPr/>
          </a:p>
        </p:txBody>
      </p:sp>
    </p:spTree>
    <p:extLst>
      <p:ext uri="{BB962C8B-B14F-4D97-AF65-F5344CB8AC3E}">
        <p14:creationId xmlns:p14="http://schemas.microsoft.com/office/powerpoint/2010/main" val="225308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bwMode="ltGray">
          <a:xfrm>
            <a:off x="0" y="0"/>
            <a:ext cx="121920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09600" y="3153095"/>
            <a:ext cx="10972800" cy="2286000"/>
          </a:xfrm>
        </p:spPr>
        <p:txBody>
          <a:bodyPr anchor="b">
            <a:normAutofit/>
          </a:bodyPr>
          <a:lstStyle>
            <a:lvl1pPr>
              <a:defRPr sz="5800" b="0"/>
            </a:lvl1pPr>
          </a:lstStyle>
          <a:p>
            <a:r>
              <a:rPr lang="en-US"/>
              <a:t>Click to edit Master title style</a:t>
            </a:r>
            <a:endParaRPr/>
          </a:p>
        </p:txBody>
      </p:sp>
      <p:cxnSp>
        <p:nvCxnSpPr>
          <p:cNvPr id="8" name="Straight Connector 7"/>
          <p:cNvCxnSpPr/>
          <p:nvPr/>
        </p:nvCxnSpPr>
        <p:spPr>
          <a:xfrm>
            <a:off x="0" y="57531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3250" y="5864054"/>
            <a:ext cx="10972800" cy="450042"/>
          </a:xfrm>
        </p:spPr>
        <p:txBody>
          <a:bodyPr anchor="ctr"/>
          <a:lstStyle>
            <a:lvl1pPr marL="0" indent="0">
              <a:spcBef>
                <a:spcPts val="0"/>
              </a:spcBef>
              <a:buNone/>
              <a:defRPr sz="2000">
                <a:solidFill>
                  <a:schemeClr val="tx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3724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66800" y="1714501"/>
            <a:ext cx="4752109" cy="4457700"/>
          </a:xfrm>
        </p:spPr>
        <p:txBody>
          <a:bodyPr>
            <a:normAutofit/>
          </a:bodyPr>
          <a:lstStyle>
            <a:lvl1pPr>
              <a:spcBef>
                <a:spcPts val="2000"/>
              </a:spcBef>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373091" y="1714501"/>
            <a:ext cx="4752109" cy="4457700"/>
          </a:xfrm>
        </p:spPr>
        <p:txBody>
          <a:bodyPr>
            <a:normAutofit/>
          </a:bodyPr>
          <a:lstStyle>
            <a:lvl1pPr>
              <a:spcBef>
                <a:spcPts val="2000"/>
              </a:spcBef>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Slide Number Placeholder 4"/>
          <p:cNvSpPr>
            <a:spLocks noGrp="1"/>
          </p:cNvSpPr>
          <p:nvPr>
            <p:ph type="sldNum" sz="quarter" idx="12"/>
          </p:nvPr>
        </p:nvSpPr>
        <p:spPr/>
        <p:txBody>
          <a:bodyPr/>
          <a:lstStyle/>
          <a:p>
            <a:fld id="{5F4C9F40-B079-4B71-A627-7266DFEA7F03}" type="slidenum">
              <a:rPr/>
              <a:t>‹#›</a:t>
            </a:fld>
            <a:endParaRPr/>
          </a:p>
        </p:txBody>
      </p:sp>
      <p:sp>
        <p:nvSpPr>
          <p:cNvPr id="6" name="Footer Placeholder 5"/>
          <p:cNvSpPr>
            <a:spLocks noGrp="1"/>
          </p:cNvSpPr>
          <p:nvPr>
            <p:ph type="ftr" sz="quarter" idx="11"/>
          </p:nvPr>
        </p:nvSpPr>
        <p:spPr/>
        <p:txBody>
          <a:bodyPr/>
          <a:lstStyle/>
          <a:p>
            <a:endParaRPr/>
          </a:p>
        </p:txBody>
      </p:sp>
      <p:sp>
        <p:nvSpPr>
          <p:cNvPr id="5" name="Date Placeholder 6"/>
          <p:cNvSpPr>
            <a:spLocks noGrp="1"/>
          </p:cNvSpPr>
          <p:nvPr>
            <p:ph type="dt" sz="half" idx="10"/>
          </p:nvPr>
        </p:nvSpPr>
        <p:spPr/>
        <p:txBody>
          <a:bodyPr/>
          <a:lstStyle/>
          <a:p>
            <a:fld id="{0402902D-A5F5-4D7D-AAA7-32469BA0BC4D}" type="datetimeFigureOut">
              <a:rPr lang="en-US"/>
              <a:t>12/4/2019</a:t>
            </a:fld>
            <a:endParaRPr/>
          </a:p>
        </p:txBody>
      </p:sp>
    </p:spTree>
    <p:extLst>
      <p:ext uri="{BB962C8B-B14F-4D97-AF65-F5344CB8AC3E}">
        <p14:creationId xmlns:p14="http://schemas.microsoft.com/office/powerpoint/2010/main" val="407238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066800" y="1529541"/>
            <a:ext cx="4754880" cy="811583"/>
          </a:xfrm>
        </p:spPr>
        <p:txBody>
          <a:bodyPr anchor="b"/>
          <a:lstStyle>
            <a:lvl1pPr marL="0" indent="0">
              <a:lnSpc>
                <a:spcPct val="90000"/>
              </a:lnSpc>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6800" y="2484692"/>
            <a:ext cx="4754880" cy="3687508"/>
          </a:xfrm>
        </p:spPr>
        <p:txBody>
          <a:bodyPr/>
          <a:lstStyle>
            <a:lvl1pPr>
              <a:spcBef>
                <a:spcPts val="2000"/>
              </a:spcBef>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370320" y="1529541"/>
            <a:ext cx="4754880" cy="811583"/>
          </a:xfrm>
        </p:spPr>
        <p:txBody>
          <a:bodyPr anchor="b"/>
          <a:lstStyle>
            <a:lvl1pPr marL="0" indent="0">
              <a:lnSpc>
                <a:spcPct val="90000"/>
              </a:lnSpc>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0320" y="2484692"/>
            <a:ext cx="4754880" cy="3687508"/>
          </a:xfrm>
        </p:spPr>
        <p:txBody>
          <a:bodyPr/>
          <a:lstStyle>
            <a:lvl1pPr>
              <a:spcBef>
                <a:spcPts val="2000"/>
              </a:spcBef>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Slide Number Placeholder 6"/>
          <p:cNvSpPr>
            <a:spLocks noGrp="1"/>
          </p:cNvSpPr>
          <p:nvPr>
            <p:ph type="sldNum" sz="quarter" idx="12"/>
          </p:nvPr>
        </p:nvSpPr>
        <p:spPr/>
        <p:txBody>
          <a:bodyPr/>
          <a:lstStyle/>
          <a:p>
            <a:fld id="{5F4C9F40-B079-4B71-A627-7266DFEA7F03}" type="slidenum">
              <a:rPr/>
              <a:t>‹#›</a:t>
            </a:fld>
            <a:endParaRPr/>
          </a:p>
        </p:txBody>
      </p:sp>
      <p:sp>
        <p:nvSpPr>
          <p:cNvPr id="8" name="Footer Placeholder 7"/>
          <p:cNvSpPr>
            <a:spLocks noGrp="1"/>
          </p:cNvSpPr>
          <p:nvPr>
            <p:ph type="ftr" sz="quarter" idx="11"/>
          </p:nvPr>
        </p:nvSpPr>
        <p:spPr/>
        <p:txBody>
          <a:bodyPr/>
          <a:lstStyle/>
          <a:p>
            <a:endParaRPr/>
          </a:p>
        </p:txBody>
      </p:sp>
      <p:sp>
        <p:nvSpPr>
          <p:cNvPr id="7" name="Date Placeholder 8"/>
          <p:cNvSpPr>
            <a:spLocks noGrp="1"/>
          </p:cNvSpPr>
          <p:nvPr>
            <p:ph type="dt" sz="half" idx="10"/>
          </p:nvPr>
        </p:nvSpPr>
        <p:spPr/>
        <p:txBody>
          <a:bodyPr/>
          <a:lstStyle/>
          <a:p>
            <a:fld id="{0402902D-A5F5-4D7D-AAA7-32469BA0BC4D}" type="datetimeFigureOut">
              <a:rPr lang="en-US"/>
              <a:t>12/4/2019</a:t>
            </a:fld>
            <a:endParaRPr/>
          </a:p>
        </p:txBody>
      </p:sp>
    </p:spTree>
    <p:extLst>
      <p:ext uri="{BB962C8B-B14F-4D97-AF65-F5344CB8AC3E}">
        <p14:creationId xmlns:p14="http://schemas.microsoft.com/office/powerpoint/2010/main" val="96062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Slide Number Placeholder 2"/>
          <p:cNvSpPr>
            <a:spLocks noGrp="1"/>
          </p:cNvSpPr>
          <p:nvPr>
            <p:ph type="sldNum" sz="quarter" idx="12"/>
          </p:nvPr>
        </p:nvSpPr>
        <p:spPr/>
        <p:txBody>
          <a:bodyPr/>
          <a:lstStyle/>
          <a:p>
            <a:fld id="{5F4C9F40-B079-4B71-A627-7266DFEA7F03}" type="slidenum">
              <a:rPr/>
              <a:t>‹#›</a:t>
            </a:fld>
            <a:endParaRPr/>
          </a:p>
        </p:txBody>
      </p:sp>
      <p:sp>
        <p:nvSpPr>
          <p:cNvPr id="4" name="Footer Placeholder 3"/>
          <p:cNvSpPr>
            <a:spLocks noGrp="1"/>
          </p:cNvSpPr>
          <p:nvPr>
            <p:ph type="ftr" sz="quarter" idx="11"/>
          </p:nvPr>
        </p:nvSpPr>
        <p:spPr/>
        <p:txBody>
          <a:bodyPr/>
          <a:lstStyle/>
          <a:p>
            <a:endParaRPr/>
          </a:p>
        </p:txBody>
      </p:sp>
      <p:sp>
        <p:nvSpPr>
          <p:cNvPr id="3" name="Date Placeholder 5"/>
          <p:cNvSpPr>
            <a:spLocks noGrp="1"/>
          </p:cNvSpPr>
          <p:nvPr>
            <p:ph type="dt" sz="half" idx="10"/>
          </p:nvPr>
        </p:nvSpPr>
        <p:spPr/>
        <p:txBody>
          <a:bodyPr/>
          <a:lstStyle/>
          <a:p>
            <a:fld id="{0402902D-A5F5-4D7D-AAA7-32469BA0BC4D}" type="datetimeFigureOut">
              <a:rPr lang="en-US"/>
              <a:t>12/4/2019</a:t>
            </a:fld>
            <a:endParaRPr/>
          </a:p>
        </p:txBody>
      </p:sp>
    </p:spTree>
    <p:extLst>
      <p:ext uri="{BB962C8B-B14F-4D97-AF65-F5344CB8AC3E}">
        <p14:creationId xmlns:p14="http://schemas.microsoft.com/office/powerpoint/2010/main" val="251594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p:txBody>
          <a:bodyPr/>
          <a:lstStyle/>
          <a:p>
            <a:fld id="{5F4C9F40-B079-4B71-A627-7266DFEA7F03}" type="slidenum">
              <a:rPr/>
              <a:t>‹#›</a:t>
            </a:fld>
            <a:endParaRPr dirty="0"/>
          </a:p>
        </p:txBody>
      </p:sp>
      <p:sp>
        <p:nvSpPr>
          <p:cNvPr id="3" name="Footer Placeholder 2"/>
          <p:cNvSpPr>
            <a:spLocks noGrp="1"/>
          </p:cNvSpPr>
          <p:nvPr>
            <p:ph type="ftr" sz="quarter" idx="11"/>
          </p:nvPr>
        </p:nvSpPr>
        <p:spPr/>
        <p:txBody>
          <a:bodyPr/>
          <a:lstStyle/>
          <a:p>
            <a:endParaRPr dirty="0"/>
          </a:p>
        </p:txBody>
      </p:sp>
      <p:sp>
        <p:nvSpPr>
          <p:cNvPr id="2" name="Date Placeholder 3"/>
          <p:cNvSpPr>
            <a:spLocks noGrp="1"/>
          </p:cNvSpPr>
          <p:nvPr>
            <p:ph type="dt" sz="half" idx="10"/>
          </p:nvPr>
        </p:nvSpPr>
        <p:spPr/>
        <p:txBody>
          <a:bodyPr/>
          <a:lstStyle/>
          <a:p>
            <a:fld id="{0402902D-A5F5-4D7D-AAA7-32469BA0BC4D}" type="datetimeFigureOut">
              <a:rPr lang="en-US"/>
              <a:t>12/4/2019</a:t>
            </a:fld>
            <a:endParaRPr dirty="0"/>
          </a:p>
        </p:txBody>
      </p:sp>
    </p:spTree>
    <p:extLst>
      <p:ext uri="{BB962C8B-B14F-4D97-AF65-F5344CB8AC3E}">
        <p14:creationId xmlns:p14="http://schemas.microsoft.com/office/powerpoint/2010/main" val="275633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3" name="Rectangle 12"/>
          <p:cNvSpPr/>
          <p:nvPr/>
        </p:nvSpPr>
        <p:spPr bwMode="ltGray">
          <a:xfrm>
            <a:off x="0"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flipH="1">
            <a:off x="4267200"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0519" y="465512"/>
            <a:ext cx="3506162" cy="1600200"/>
          </a:xfrm>
        </p:spPr>
        <p:txBody>
          <a:bodyPr anchor="t">
            <a:normAutofit/>
          </a:bodyPr>
          <a:lstStyle>
            <a:lvl1pPr>
              <a:defRPr sz="2800" b="0"/>
            </a:lvl1pPr>
          </a:lstStyle>
          <a:p>
            <a:r>
              <a:rPr lang="en-US"/>
              <a:t>Click to edit Master title style</a:t>
            </a:r>
            <a:endParaRPr/>
          </a:p>
        </p:txBody>
      </p:sp>
      <p:sp>
        <p:nvSpPr>
          <p:cNvPr id="4" name="Text Placeholder 3"/>
          <p:cNvSpPr>
            <a:spLocks noGrp="1"/>
          </p:cNvSpPr>
          <p:nvPr>
            <p:ph type="body" sz="half" idx="2"/>
          </p:nvPr>
        </p:nvSpPr>
        <p:spPr>
          <a:xfrm>
            <a:off x="380519" y="3746500"/>
            <a:ext cx="3506162" cy="24257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699000" y="465513"/>
            <a:ext cx="7048500" cy="5935287"/>
          </a:xfrm>
        </p:spPr>
        <p:txBody>
          <a:bodyPr>
            <a:normAutofit/>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300201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2688">
          <p15:clr>
            <a:srgbClr val="FBAE40"/>
          </p15:clr>
        </p15:guide>
        <p15:guide id="2" orient="horz" pos="288">
          <p15:clr>
            <a:srgbClr val="FBAE40"/>
          </p15:clr>
        </p15:guide>
        <p15:guide id="3" orient="horz" pos="4032">
          <p15:clr>
            <a:srgbClr val="FBAE40"/>
          </p15:clr>
        </p15:guide>
        <p15:guide id="4" pos="29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0"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flipH="1">
            <a:off x="4267200"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4048" y="466344"/>
            <a:ext cx="3502152" cy="1600200"/>
          </a:xfrm>
        </p:spPr>
        <p:txBody>
          <a:bodyPr anchor="t">
            <a:normAutofit/>
          </a:bodyPr>
          <a:lstStyle>
            <a:lvl1pPr>
              <a:defRPr sz="2800" b="0"/>
            </a:lvl1pPr>
          </a:lstStyle>
          <a:p>
            <a:r>
              <a:rPr lang="en-US"/>
              <a:t>Click to edit Master title style</a:t>
            </a:r>
            <a:endParaRPr dirty="0"/>
          </a:p>
        </p:txBody>
      </p:sp>
      <p:sp>
        <p:nvSpPr>
          <p:cNvPr id="4" name="Text Placeholder 3"/>
          <p:cNvSpPr>
            <a:spLocks noGrp="1"/>
          </p:cNvSpPr>
          <p:nvPr>
            <p:ph type="body" sz="half" idx="2"/>
          </p:nvPr>
        </p:nvSpPr>
        <p:spPr>
          <a:xfrm>
            <a:off x="384048" y="3749040"/>
            <a:ext cx="3502152" cy="242316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309872" y="0"/>
            <a:ext cx="7882128" cy="6858000"/>
          </a:xfrm>
        </p:spPr>
        <p:txBody>
          <a:bodyPr tIns="7315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Tree>
    <p:extLst>
      <p:ext uri="{BB962C8B-B14F-4D97-AF65-F5344CB8AC3E}">
        <p14:creationId xmlns:p14="http://schemas.microsoft.com/office/powerpoint/2010/main" val="93493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bwMode="ltGray">
          <a:xfrm>
            <a:off x="0" y="0"/>
            <a:ext cx="121920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bwMode="auto">
          <a:xfrm>
            <a:off x="1066800" y="127000"/>
            <a:ext cx="10058400" cy="1097280"/>
          </a:xfrm>
          <a:prstGeom prst="rect">
            <a:avLst/>
          </a:prstGeom>
        </p:spPr>
        <p:txBody>
          <a:bodyPr vert="horz" lIns="91440" tIns="45720" rIns="91440" bIns="45720" rtlCol="0" anchor="ctr">
            <a:normAutofit/>
          </a:bodyPr>
          <a:lstStyle/>
          <a:p>
            <a:r>
              <a:rPr lang="en-US"/>
              <a:t>Click to edit Master title style</a:t>
            </a:r>
            <a:endParaRPr dirty="0"/>
          </a:p>
        </p:txBody>
      </p:sp>
      <p:cxnSp>
        <p:nvCxnSpPr>
          <p:cNvPr id="9" name="Straight Connector 8"/>
          <p:cNvCxnSpPr/>
          <p:nvPr/>
        </p:nvCxnSpPr>
        <p:spPr>
          <a:xfrm>
            <a:off x="0" y="13716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1066800" y="1714500"/>
            <a:ext cx="10058400" cy="44577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4"/>
          </p:nvPr>
        </p:nvSpPr>
        <p:spPr>
          <a:xfrm>
            <a:off x="85724" y="6394450"/>
            <a:ext cx="523875" cy="274320"/>
          </a:xfrm>
          <a:prstGeom prst="rect">
            <a:avLst/>
          </a:prstGeom>
        </p:spPr>
        <p:txBody>
          <a:bodyPr vert="horz" lIns="91440" tIns="45720" rIns="91440" bIns="45720" rtlCol="0" anchor="ctr"/>
          <a:lstStyle>
            <a:lvl1pPr algn="r">
              <a:defRPr sz="1200">
                <a:solidFill>
                  <a:schemeClr val="tx1">
                    <a:lumMod val="50000"/>
                  </a:schemeClr>
                </a:solidFill>
              </a:defRPr>
            </a:lvl1pPr>
          </a:lstStyle>
          <a:p>
            <a:fld id="{5F4C9F40-B079-4B71-A627-7266DFEA7F03}" type="slidenum">
              <a:rPr/>
              <a:pPr/>
              <a:t>‹#›</a:t>
            </a:fld>
            <a:endParaRPr/>
          </a:p>
        </p:txBody>
      </p:sp>
      <p:sp>
        <p:nvSpPr>
          <p:cNvPr id="5" name="Footer Placeholder 4"/>
          <p:cNvSpPr>
            <a:spLocks noGrp="1"/>
          </p:cNvSpPr>
          <p:nvPr>
            <p:ph type="ftr" sz="quarter" idx="3"/>
          </p:nvPr>
        </p:nvSpPr>
        <p:spPr>
          <a:xfrm>
            <a:off x="809625" y="6394450"/>
            <a:ext cx="8134350" cy="274320"/>
          </a:xfrm>
          <a:prstGeom prst="rect">
            <a:avLst/>
          </a:prstGeom>
        </p:spPr>
        <p:txBody>
          <a:bodyPr vert="horz" lIns="91440" tIns="45720" rIns="91440" bIns="45720" rtlCol="0" anchor="ctr"/>
          <a:lstStyle>
            <a:lvl1pPr algn="l">
              <a:defRPr sz="1200">
                <a:solidFill>
                  <a:schemeClr val="tx1">
                    <a:lumMod val="50000"/>
                  </a:schemeClr>
                </a:solidFill>
              </a:defRPr>
            </a:lvl1pPr>
          </a:lstStyle>
          <a:p>
            <a:endParaRPr dirty="0"/>
          </a:p>
        </p:txBody>
      </p:sp>
      <p:sp>
        <p:nvSpPr>
          <p:cNvPr id="4" name="Date Placeholder 3"/>
          <p:cNvSpPr>
            <a:spLocks noGrp="1"/>
          </p:cNvSpPr>
          <p:nvPr>
            <p:ph type="dt" sz="half" idx="2"/>
          </p:nvPr>
        </p:nvSpPr>
        <p:spPr>
          <a:xfrm>
            <a:off x="9486900" y="6394450"/>
            <a:ext cx="2324100" cy="274320"/>
          </a:xfrm>
          <a:prstGeom prst="rect">
            <a:avLst/>
          </a:prstGeom>
        </p:spPr>
        <p:txBody>
          <a:bodyPr vert="horz" lIns="91440" tIns="45720" rIns="91440" bIns="45720" rtlCol="0" anchor="ctr"/>
          <a:lstStyle>
            <a:lvl1pPr algn="r">
              <a:defRPr sz="1200">
                <a:solidFill>
                  <a:schemeClr val="tx1">
                    <a:lumMod val="50000"/>
                  </a:schemeClr>
                </a:solidFill>
              </a:defRPr>
            </a:lvl1pPr>
          </a:lstStyle>
          <a:p>
            <a:fld id="{0402902D-A5F5-4D7D-AAA7-32469BA0BC4D}" type="datetimeFigureOut">
              <a:rPr lang="en-US"/>
              <a:pPr/>
              <a:t>12/4/2019</a:t>
            </a:fld>
            <a:endParaRPr dirty="0"/>
          </a:p>
        </p:txBody>
      </p:sp>
    </p:spTree>
    <p:extLst>
      <p:ext uri="{BB962C8B-B14F-4D97-AF65-F5344CB8AC3E}">
        <p14:creationId xmlns:p14="http://schemas.microsoft.com/office/powerpoint/2010/main" val="12759584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74320" algn="l" defTabSz="914400" rtl="0" eaLnBrk="1" latinLnBrk="0" hangingPunct="1">
        <a:spcBef>
          <a:spcPts val="2200"/>
        </a:spcBef>
        <a:buClr>
          <a:schemeClr val="tx1">
            <a:lumMod val="65000"/>
          </a:schemeClr>
        </a:buClr>
        <a:buFont typeface="Arial" pitchFamily="34" charset="0"/>
        <a:buChar char="•"/>
        <a:defRPr sz="2200" kern="1200">
          <a:solidFill>
            <a:schemeClr val="tx1"/>
          </a:solidFill>
          <a:latin typeface="+mn-lt"/>
          <a:ea typeface="+mn-ea"/>
          <a:cs typeface="+mn-cs"/>
        </a:defRPr>
      </a:lvl1pPr>
      <a:lvl2pPr marL="594360" indent="-274320" algn="l" defTabSz="914400" rtl="0" eaLnBrk="1" latinLnBrk="0" hangingPunct="1">
        <a:spcBef>
          <a:spcPts val="1600"/>
        </a:spcBef>
        <a:buClr>
          <a:schemeClr val="tx1">
            <a:lumMod val="65000"/>
          </a:schemeClr>
        </a:buClr>
        <a:buFont typeface="Arial" pitchFamily="34" charset="0"/>
        <a:buChar char="•"/>
        <a:defRPr sz="2000" kern="1200">
          <a:solidFill>
            <a:schemeClr val="tx1"/>
          </a:solidFill>
          <a:latin typeface="+mn-lt"/>
          <a:ea typeface="+mn-ea"/>
          <a:cs typeface="+mn-cs"/>
        </a:defRPr>
      </a:lvl2pPr>
      <a:lvl3pPr marL="868680" indent="-228600" algn="l" defTabSz="914400" rtl="0" eaLnBrk="1" latinLnBrk="0" hangingPunct="1">
        <a:spcBef>
          <a:spcPts val="1200"/>
        </a:spcBef>
        <a:buClr>
          <a:schemeClr val="tx1">
            <a:lumMod val="65000"/>
          </a:schemeClr>
        </a:buClr>
        <a:buFont typeface="Arial" pitchFamily="34" charset="0"/>
        <a:buChar char="•"/>
        <a:defRPr sz="1800" kern="1200">
          <a:solidFill>
            <a:schemeClr val="tx1"/>
          </a:solidFill>
          <a:latin typeface="+mn-lt"/>
          <a:ea typeface="+mn-ea"/>
          <a:cs typeface="+mn-cs"/>
        </a:defRPr>
      </a:lvl3pPr>
      <a:lvl4pPr marL="1188720" indent="-228600" algn="l" defTabSz="914400" rtl="0" eaLnBrk="1" latinLnBrk="0" hangingPunct="1">
        <a:spcBef>
          <a:spcPts val="1000"/>
        </a:spcBef>
        <a:buClr>
          <a:schemeClr val="tx1">
            <a:lumMod val="65000"/>
          </a:schemeClr>
        </a:buClr>
        <a:buFont typeface="Arial" pitchFamily="34" charset="0"/>
        <a:buChar char="•"/>
        <a:defRPr sz="1600" kern="1200">
          <a:solidFill>
            <a:schemeClr val="tx1"/>
          </a:solidFill>
          <a:latin typeface="+mn-lt"/>
          <a:ea typeface="+mn-ea"/>
          <a:cs typeface="+mn-cs"/>
        </a:defRPr>
      </a:lvl4pPr>
      <a:lvl5pPr marL="1417320" indent="-228600" algn="l" defTabSz="914400" rtl="0" eaLnBrk="1" latinLnBrk="0" hangingPunct="1">
        <a:spcBef>
          <a:spcPts val="800"/>
        </a:spcBef>
        <a:buClr>
          <a:schemeClr val="tx1">
            <a:lumMod val="65000"/>
          </a:schemeClr>
        </a:buClr>
        <a:buFont typeface="Arial" pitchFamily="34" charset="0"/>
        <a:buChar char="•"/>
        <a:defRPr sz="1600" kern="1200">
          <a:solidFill>
            <a:schemeClr val="tx1"/>
          </a:solidFill>
          <a:latin typeface="+mn-lt"/>
          <a:ea typeface="+mn-ea"/>
          <a:cs typeface="+mn-cs"/>
        </a:defRPr>
      </a:lvl5pPr>
      <a:lvl6pPr marL="1645920" indent="-228600" algn="l" defTabSz="914400" rtl="0" eaLnBrk="1" latinLnBrk="0" hangingPunct="1">
        <a:spcBef>
          <a:spcPts val="600"/>
        </a:spcBef>
        <a:buClr>
          <a:schemeClr val="tx1">
            <a:lumMod val="65000"/>
          </a:schemeClr>
        </a:buClr>
        <a:buFont typeface="Arial" pitchFamily="34" charset="0"/>
        <a:buChar char="•"/>
        <a:defRPr sz="1600" kern="1200">
          <a:solidFill>
            <a:schemeClr val="tx1"/>
          </a:solidFill>
          <a:latin typeface="+mn-lt"/>
          <a:ea typeface="+mn-ea"/>
          <a:cs typeface="+mn-cs"/>
        </a:defRPr>
      </a:lvl6pPr>
      <a:lvl7pPr marL="1874520" indent="-228600" algn="l" defTabSz="914400" rtl="0" eaLnBrk="1" latinLnBrk="0" hangingPunct="1">
        <a:spcBef>
          <a:spcPts val="600"/>
        </a:spcBef>
        <a:buClr>
          <a:schemeClr val="tx1">
            <a:lumMod val="65000"/>
          </a:schemeClr>
        </a:buClr>
        <a:buFont typeface="Arial" pitchFamily="34" charset="0"/>
        <a:buChar char="•"/>
        <a:defRPr sz="1600" kern="1200">
          <a:solidFill>
            <a:schemeClr val="tx1"/>
          </a:solidFill>
          <a:latin typeface="+mn-lt"/>
          <a:ea typeface="+mn-ea"/>
          <a:cs typeface="+mn-cs"/>
        </a:defRPr>
      </a:lvl7pPr>
      <a:lvl8pPr marL="2103120" indent="-228600" algn="l" defTabSz="914400" rtl="0" eaLnBrk="1" latinLnBrk="0" hangingPunct="1">
        <a:spcBef>
          <a:spcPts val="600"/>
        </a:spcBef>
        <a:buClr>
          <a:schemeClr val="tx1">
            <a:lumMod val="65000"/>
          </a:schemeClr>
        </a:buClr>
        <a:buFont typeface="Arial" pitchFamily="34" charset="0"/>
        <a:buChar char="•"/>
        <a:defRPr sz="1600" kern="1200">
          <a:solidFill>
            <a:schemeClr val="tx1"/>
          </a:solidFill>
          <a:latin typeface="+mn-lt"/>
          <a:ea typeface="+mn-ea"/>
          <a:cs typeface="+mn-cs"/>
        </a:defRPr>
      </a:lvl8pPr>
      <a:lvl9pPr marL="2331720" indent="-228600" algn="l" defTabSz="914400" rtl="0" eaLnBrk="1" latinLnBrk="0" hangingPunct="1">
        <a:spcBef>
          <a:spcPts val="600"/>
        </a:spcBef>
        <a:buClr>
          <a:schemeClr val="tx1">
            <a:lumMod val="65000"/>
          </a:schemeClr>
        </a:buClr>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2386" y="4675019"/>
            <a:ext cx="10972800" cy="1263534"/>
          </a:xfrm>
        </p:spPr>
        <p:txBody>
          <a:bodyPr>
            <a:normAutofit/>
          </a:bodyPr>
          <a:lstStyle/>
          <a:p>
            <a:r>
              <a:rPr lang="en-US" dirty="0"/>
              <a:t>Europe in the Interwar Period </a:t>
            </a:r>
          </a:p>
        </p:txBody>
      </p:sp>
      <p:sp>
        <p:nvSpPr>
          <p:cNvPr id="3" name="Subtitle 2"/>
          <p:cNvSpPr>
            <a:spLocks noGrp="1"/>
          </p:cNvSpPr>
          <p:nvPr>
            <p:ph type="subTitle" idx="1"/>
          </p:nvPr>
        </p:nvSpPr>
        <p:spPr/>
        <p:txBody>
          <a:bodyPr>
            <a:normAutofit fontScale="92500" lnSpcReduction="10000"/>
          </a:bodyPr>
          <a:lstStyle/>
          <a:p>
            <a:r>
              <a:rPr lang="en-US" sz="2800" dirty="0">
                <a:solidFill>
                  <a:schemeClr val="tx1">
                    <a:lumMod val="95000"/>
                  </a:schemeClr>
                </a:solidFill>
              </a:rPr>
              <a:t>1919-1939</a:t>
            </a:r>
          </a:p>
        </p:txBody>
      </p:sp>
      <p:pic>
        <p:nvPicPr>
          <p:cNvPr id="7" name="Picture 6">
            <a:extLst>
              <a:ext uri="{FF2B5EF4-FFF2-40B4-BE49-F238E27FC236}">
                <a16:creationId xmlns:a16="http://schemas.microsoft.com/office/drawing/2014/main" id="{841FCC1F-1FE7-4B89-BFE2-8011AF8E18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8661"/>
            <a:ext cx="12192001" cy="4553339"/>
          </a:xfrm>
          <a:prstGeom prst="rect">
            <a:avLst/>
          </a:prstGeom>
        </p:spPr>
      </p:pic>
    </p:spTree>
    <p:extLst>
      <p:ext uri="{BB962C8B-B14F-4D97-AF65-F5344CB8AC3E}">
        <p14:creationId xmlns:p14="http://schemas.microsoft.com/office/powerpoint/2010/main" val="142078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FEC62-F5A9-465F-A216-1DD37671ABFE}"/>
              </a:ext>
            </a:extLst>
          </p:cNvPr>
          <p:cNvSpPr>
            <a:spLocks noGrp="1"/>
          </p:cNvSpPr>
          <p:nvPr>
            <p:ph type="title"/>
          </p:nvPr>
        </p:nvSpPr>
        <p:spPr/>
        <p:txBody>
          <a:bodyPr/>
          <a:lstStyle/>
          <a:p>
            <a:r>
              <a:rPr lang="en-US" dirty="0"/>
              <a:t>Democratic States: The Scandinavian States </a:t>
            </a:r>
          </a:p>
        </p:txBody>
      </p:sp>
      <p:sp>
        <p:nvSpPr>
          <p:cNvPr id="3" name="Content Placeholder 2">
            <a:extLst>
              <a:ext uri="{FF2B5EF4-FFF2-40B4-BE49-F238E27FC236}">
                <a16:creationId xmlns:a16="http://schemas.microsoft.com/office/drawing/2014/main" id="{AEF68BA1-63EC-4A1E-BDB2-80DFF0E7E9BB}"/>
              </a:ext>
            </a:extLst>
          </p:cNvPr>
          <p:cNvSpPr>
            <a:spLocks noGrp="1"/>
          </p:cNvSpPr>
          <p:nvPr>
            <p:ph idx="1"/>
          </p:nvPr>
        </p:nvSpPr>
        <p:spPr>
          <a:xfrm>
            <a:off x="1066800" y="1632858"/>
            <a:ext cx="10836729" cy="4865914"/>
          </a:xfrm>
        </p:spPr>
        <p:txBody>
          <a:bodyPr>
            <a:normAutofit fontScale="92500" lnSpcReduction="10000"/>
          </a:bodyPr>
          <a:lstStyle/>
          <a:p>
            <a:r>
              <a:rPr lang="en-US" sz="2400" b="1" dirty="0"/>
              <a:t>The Scandinavian states were particularly successful in coping with the Great Depression </a:t>
            </a:r>
          </a:p>
          <a:p>
            <a:r>
              <a:rPr lang="en-US" sz="2400" b="1" dirty="0"/>
              <a:t>Social Democratic governments greatly  expanded social services </a:t>
            </a:r>
          </a:p>
          <a:p>
            <a:pPr lvl="1"/>
            <a:r>
              <a:rPr lang="en-US" b="1" dirty="0"/>
              <a:t>Increased old age pensions </a:t>
            </a:r>
          </a:p>
          <a:p>
            <a:pPr lvl="1"/>
            <a:r>
              <a:rPr lang="en-US" b="1" dirty="0"/>
              <a:t>Increased unemployment insurance </a:t>
            </a:r>
          </a:p>
          <a:p>
            <a:pPr lvl="1"/>
            <a:r>
              <a:rPr lang="en-US" b="1" dirty="0"/>
              <a:t>Subsidized housing </a:t>
            </a:r>
          </a:p>
          <a:p>
            <a:pPr lvl="1"/>
            <a:r>
              <a:rPr lang="en-US" b="1" dirty="0"/>
              <a:t>Free parental care </a:t>
            </a:r>
          </a:p>
          <a:p>
            <a:pPr lvl="1"/>
            <a:r>
              <a:rPr lang="en-US" b="1" dirty="0"/>
              <a:t>Maternity allowances </a:t>
            </a:r>
          </a:p>
          <a:p>
            <a:pPr lvl="1"/>
            <a:r>
              <a:rPr lang="en-US" b="1" dirty="0"/>
              <a:t>Annual paid vacations </a:t>
            </a:r>
          </a:p>
          <a:p>
            <a:r>
              <a:rPr lang="en-US" sz="2400" b="1" dirty="0"/>
              <a:t>Required higher taxes and large bureaucracies </a:t>
            </a:r>
          </a:p>
        </p:txBody>
      </p:sp>
    </p:spTree>
    <p:extLst>
      <p:ext uri="{BB962C8B-B14F-4D97-AF65-F5344CB8AC3E}">
        <p14:creationId xmlns:p14="http://schemas.microsoft.com/office/powerpoint/2010/main" val="932102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EE5F7-8486-4484-9EC0-491AACA2FC7E}"/>
              </a:ext>
            </a:extLst>
          </p:cNvPr>
          <p:cNvSpPr>
            <a:spLocks noGrp="1"/>
          </p:cNvSpPr>
          <p:nvPr>
            <p:ph type="title"/>
          </p:nvPr>
        </p:nvSpPr>
        <p:spPr/>
        <p:txBody>
          <a:bodyPr/>
          <a:lstStyle/>
          <a:p>
            <a:r>
              <a:rPr lang="en-US" dirty="0"/>
              <a:t>The Authoritarian and Totalitarian States </a:t>
            </a:r>
          </a:p>
        </p:txBody>
      </p:sp>
      <p:sp>
        <p:nvSpPr>
          <p:cNvPr id="3" name="Content Placeholder 2">
            <a:extLst>
              <a:ext uri="{FF2B5EF4-FFF2-40B4-BE49-F238E27FC236}">
                <a16:creationId xmlns:a16="http://schemas.microsoft.com/office/drawing/2014/main" id="{D6D3C803-3B27-4B17-9596-BCABCBC259C3}"/>
              </a:ext>
            </a:extLst>
          </p:cNvPr>
          <p:cNvSpPr>
            <a:spLocks noGrp="1"/>
          </p:cNvSpPr>
          <p:nvPr>
            <p:ph idx="1"/>
          </p:nvPr>
        </p:nvSpPr>
        <p:spPr>
          <a:xfrm>
            <a:off x="533400" y="1730828"/>
            <a:ext cx="11402786" cy="4865914"/>
          </a:xfrm>
        </p:spPr>
        <p:txBody>
          <a:bodyPr>
            <a:normAutofit fontScale="92500"/>
          </a:bodyPr>
          <a:lstStyle/>
          <a:p>
            <a:r>
              <a:rPr lang="en-US" sz="2800" b="1" dirty="0"/>
              <a:t>By 1938 only two major states (France, and Great Britain) and some smaller states (Czechoslovakia, the low countries, Scandinavian states, and Switzerland) remained democratic </a:t>
            </a:r>
          </a:p>
          <a:p>
            <a:r>
              <a:rPr lang="en-US" sz="2800" b="1" dirty="0"/>
              <a:t>Totalitarian regimes emerged in both western and eastern Europe </a:t>
            </a:r>
          </a:p>
          <a:p>
            <a:r>
              <a:rPr lang="en-US" sz="2800" b="1" dirty="0"/>
              <a:t>Totalitarian states in Germany, Italy, and the Soviet Union hoped to control every aspect of their citizens’ lives </a:t>
            </a:r>
          </a:p>
          <a:p>
            <a:pPr lvl="1"/>
            <a:r>
              <a:rPr lang="en-US" sz="2800" b="1" dirty="0"/>
              <a:t>Fascism in Italy and Germany arose out of extreme nationalism </a:t>
            </a:r>
          </a:p>
          <a:p>
            <a:pPr lvl="1"/>
            <a:r>
              <a:rPr lang="en-US" sz="2800" b="1" dirty="0"/>
              <a:t>Communism in the Soviet Union arose out of Marxian socialism </a:t>
            </a:r>
          </a:p>
        </p:txBody>
      </p:sp>
    </p:spTree>
    <p:extLst>
      <p:ext uri="{BB962C8B-B14F-4D97-AF65-F5344CB8AC3E}">
        <p14:creationId xmlns:p14="http://schemas.microsoft.com/office/powerpoint/2010/main" val="3860100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CD5EE-C4F8-4C1A-A587-6D4388A82814}"/>
              </a:ext>
            </a:extLst>
          </p:cNvPr>
          <p:cNvSpPr>
            <a:spLocks noGrp="1"/>
          </p:cNvSpPr>
          <p:nvPr>
            <p:ph type="title"/>
          </p:nvPr>
        </p:nvSpPr>
        <p:spPr/>
        <p:txBody>
          <a:bodyPr/>
          <a:lstStyle/>
          <a:p>
            <a:r>
              <a:rPr lang="en-US" dirty="0"/>
              <a:t>Fascist Italy </a:t>
            </a:r>
          </a:p>
        </p:txBody>
      </p:sp>
      <p:sp>
        <p:nvSpPr>
          <p:cNvPr id="3" name="Content Placeholder 2">
            <a:extLst>
              <a:ext uri="{FF2B5EF4-FFF2-40B4-BE49-F238E27FC236}">
                <a16:creationId xmlns:a16="http://schemas.microsoft.com/office/drawing/2014/main" id="{F16E6D97-3A78-4A33-BEF1-35369E4F9E90}"/>
              </a:ext>
            </a:extLst>
          </p:cNvPr>
          <p:cNvSpPr>
            <a:spLocks noGrp="1"/>
          </p:cNvSpPr>
          <p:nvPr>
            <p:ph idx="1"/>
          </p:nvPr>
        </p:nvSpPr>
        <p:spPr>
          <a:xfrm>
            <a:off x="1066800" y="1714499"/>
            <a:ext cx="10706100" cy="4882243"/>
          </a:xfrm>
        </p:spPr>
        <p:txBody>
          <a:bodyPr>
            <a:normAutofit fontScale="92500"/>
          </a:bodyPr>
          <a:lstStyle/>
          <a:p>
            <a:r>
              <a:rPr lang="en-US" sz="2400" b="1" dirty="0"/>
              <a:t>Italy was the first fascist state in Europe</a:t>
            </a:r>
          </a:p>
          <a:p>
            <a:r>
              <a:rPr lang="en-US" sz="2400" b="1" dirty="0"/>
              <a:t>Benito Mussolini had risen in the ranks of fascist in Italy beginning in 1919 when he formed a new political group called the Fascio di </a:t>
            </a:r>
            <a:r>
              <a:rPr lang="en-US" sz="2400" b="1" dirty="0" err="1"/>
              <a:t>Combattimento</a:t>
            </a:r>
            <a:r>
              <a:rPr lang="en-US" sz="2400" b="1" dirty="0"/>
              <a:t> </a:t>
            </a:r>
          </a:p>
          <a:p>
            <a:pPr lvl="1"/>
            <a:r>
              <a:rPr lang="en-US" sz="2400" b="1" dirty="0"/>
              <a:t>His movement was not successful until he shifted the party more to the right which encouraged the middle-class and wealthy industrialist to join</a:t>
            </a:r>
          </a:p>
          <a:p>
            <a:pPr lvl="1"/>
            <a:r>
              <a:rPr lang="en-US" sz="2400" b="1" dirty="0"/>
              <a:t>His movement was also aided by rise in nationalistic sentiment </a:t>
            </a:r>
          </a:p>
          <a:p>
            <a:r>
              <a:rPr lang="en-US" sz="2400" b="1" dirty="0"/>
              <a:t>Sensing the movement and unable to stop it, King Victor Emmanuel III capitulated and made Mussolini the prime minister in on October 24, 1922. </a:t>
            </a:r>
          </a:p>
          <a:p>
            <a:r>
              <a:rPr lang="en-US" sz="2400" b="1" dirty="0"/>
              <a:t>On 1924 Mussolini pushed for doctorial powers </a:t>
            </a:r>
          </a:p>
        </p:txBody>
      </p:sp>
    </p:spTree>
    <p:extLst>
      <p:ext uri="{BB962C8B-B14F-4D97-AF65-F5344CB8AC3E}">
        <p14:creationId xmlns:p14="http://schemas.microsoft.com/office/powerpoint/2010/main" val="414415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4BEBF-267F-410E-A77D-316402130F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062748-B465-48C0-922E-180C91C27F48}"/>
              </a:ext>
            </a:extLst>
          </p:cNvPr>
          <p:cNvSpPr>
            <a:spLocks noGrp="1"/>
          </p:cNvSpPr>
          <p:nvPr>
            <p:ph idx="1"/>
          </p:nvPr>
        </p:nvSpPr>
        <p:spPr>
          <a:xfrm>
            <a:off x="734786" y="1714500"/>
            <a:ext cx="10989128" cy="5016500"/>
          </a:xfrm>
        </p:spPr>
        <p:txBody>
          <a:bodyPr>
            <a:normAutofit fontScale="92500"/>
          </a:bodyPr>
          <a:lstStyle/>
          <a:p>
            <a:r>
              <a:rPr lang="en-US" sz="2800" b="1" dirty="0"/>
              <a:t>Women in Mussolini’s Fascist Italy were largely forced, through legislation, to become homemakers </a:t>
            </a:r>
          </a:p>
          <a:p>
            <a:r>
              <a:rPr lang="en-US" sz="2800" b="1" dirty="0"/>
              <a:t>The Lateran Accords (1929)</a:t>
            </a:r>
          </a:p>
          <a:p>
            <a:pPr lvl="1"/>
            <a:r>
              <a:rPr lang="en-US" sz="2800" b="1" dirty="0"/>
              <a:t>Agreement reached between Mussolini and the Catholic Church </a:t>
            </a:r>
          </a:p>
          <a:p>
            <a:pPr lvl="1"/>
            <a:r>
              <a:rPr lang="en-US" sz="2800" b="1" dirty="0"/>
              <a:t>Catholicism was recognized as the sole religion of Italy </a:t>
            </a:r>
          </a:p>
          <a:p>
            <a:pPr lvl="1"/>
            <a:r>
              <a:rPr lang="en-US" sz="2800" b="1" dirty="0"/>
              <a:t>Gave the church autonomy over Vatican City </a:t>
            </a:r>
          </a:p>
          <a:p>
            <a:pPr lvl="1"/>
            <a:r>
              <a:rPr lang="en-US" sz="2800" b="1" dirty="0"/>
              <a:t>Gave the church large grant of money </a:t>
            </a:r>
          </a:p>
          <a:p>
            <a:pPr lvl="1"/>
            <a:r>
              <a:rPr lang="en-US" sz="2800" b="1" dirty="0"/>
              <a:t>In return, the Roman Catholic Church urged Italians to support the Fascist regime</a:t>
            </a:r>
          </a:p>
        </p:txBody>
      </p:sp>
    </p:spTree>
    <p:extLst>
      <p:ext uri="{BB962C8B-B14F-4D97-AF65-F5344CB8AC3E}">
        <p14:creationId xmlns:p14="http://schemas.microsoft.com/office/powerpoint/2010/main" val="356587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E43E-29ED-4267-9AC4-3D6FE62BA4F5}"/>
              </a:ext>
            </a:extLst>
          </p:cNvPr>
          <p:cNvSpPr>
            <a:spLocks noGrp="1"/>
          </p:cNvSpPr>
          <p:nvPr>
            <p:ph type="title"/>
          </p:nvPr>
        </p:nvSpPr>
        <p:spPr>
          <a:xfrm>
            <a:off x="1066800" y="143329"/>
            <a:ext cx="10058400" cy="1097280"/>
          </a:xfrm>
        </p:spPr>
        <p:txBody>
          <a:bodyPr/>
          <a:lstStyle/>
          <a:p>
            <a:r>
              <a:rPr lang="en-US" altLang="en-US" sz="3600" dirty="0">
                <a:latin typeface="Arial" panose="020B0604020202020204" pitchFamily="34" charset="0"/>
                <a:ea typeface="Times New Roman" panose="02020603050405020304" pitchFamily="18" charset="0"/>
                <a:cs typeface="Arial" panose="020B0604020202020204" pitchFamily="34" charset="0"/>
              </a:rPr>
              <a:t>Weimar Republic </a:t>
            </a:r>
            <a:endParaRPr lang="en-US" dirty="0"/>
          </a:p>
        </p:txBody>
      </p:sp>
      <p:sp>
        <p:nvSpPr>
          <p:cNvPr id="4" name="Rectangle 1">
            <a:extLst>
              <a:ext uri="{FF2B5EF4-FFF2-40B4-BE49-F238E27FC236}">
                <a16:creationId xmlns:a16="http://schemas.microsoft.com/office/drawing/2014/main" id="{7F61703A-1B86-45B2-913E-674AAD4EBAFA}"/>
              </a:ext>
            </a:extLst>
          </p:cNvPr>
          <p:cNvSpPr>
            <a:spLocks noGrp="1" noChangeArrowheads="1"/>
          </p:cNvSpPr>
          <p:nvPr>
            <p:ph idx="1"/>
          </p:nvPr>
        </p:nvSpPr>
        <p:spPr bwMode="auto">
          <a:xfrm>
            <a:off x="348343" y="1668652"/>
            <a:ext cx="11495314"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00200" algn="l"/>
              </a:tabLst>
              <a:defRPr>
                <a:solidFill>
                  <a:schemeClr val="tx1"/>
                </a:solidFill>
                <a:latin typeface="Arial" panose="020B0604020202020204" pitchFamily="34" charset="0"/>
              </a:defRPr>
            </a:lvl1pPr>
            <a:lvl2pPr eaLnBrk="0" fontAlgn="base" hangingPunct="0">
              <a:spcBef>
                <a:spcPct val="0"/>
              </a:spcBef>
              <a:spcAft>
                <a:spcPct val="0"/>
              </a:spcAft>
              <a:tabLst>
                <a:tab pos="1600200" algn="l"/>
              </a:tabLst>
              <a:defRPr>
                <a:solidFill>
                  <a:schemeClr val="tx1"/>
                </a:solidFill>
                <a:latin typeface="Arial" panose="020B0604020202020204" pitchFamily="34" charset="0"/>
              </a:defRPr>
            </a:lvl2pPr>
            <a:lvl3pPr eaLnBrk="0" fontAlgn="base" hangingPunct="0">
              <a:spcBef>
                <a:spcPct val="0"/>
              </a:spcBef>
              <a:spcAft>
                <a:spcPct val="0"/>
              </a:spcAft>
              <a:tabLst>
                <a:tab pos="1600200" algn="l"/>
              </a:tabLst>
              <a:defRPr>
                <a:solidFill>
                  <a:schemeClr val="tx1"/>
                </a:solidFill>
                <a:latin typeface="Arial" panose="020B0604020202020204" pitchFamily="34" charset="0"/>
              </a:defRPr>
            </a:lvl3pPr>
            <a:lvl4pPr eaLnBrk="0" fontAlgn="base" hangingPunct="0">
              <a:spcBef>
                <a:spcPct val="0"/>
              </a:spcBef>
              <a:spcAft>
                <a:spcPct val="0"/>
              </a:spcAft>
              <a:tabLst>
                <a:tab pos="1600200" algn="l"/>
              </a:tabLst>
              <a:defRPr>
                <a:solidFill>
                  <a:schemeClr val="tx1"/>
                </a:solidFill>
                <a:latin typeface="Arial" panose="020B0604020202020204" pitchFamily="34" charset="0"/>
              </a:defRPr>
            </a:lvl4pPr>
            <a:lvl5pPr eaLnBrk="0" fontAlgn="base" hangingPunct="0">
              <a:spcBef>
                <a:spcPct val="0"/>
              </a:spcBef>
              <a:spcAft>
                <a:spcPct val="0"/>
              </a:spcAft>
              <a:tabLst>
                <a:tab pos="1600200" algn="l"/>
              </a:tabLst>
              <a:defRPr>
                <a:solidFill>
                  <a:schemeClr val="tx1"/>
                </a:solidFill>
                <a:latin typeface="Arial" panose="020B0604020202020204" pitchFamily="34" charset="0"/>
              </a:defRPr>
            </a:lvl5pPr>
            <a:lvl6pPr eaLnBrk="0" fontAlgn="base" hangingPunct="0">
              <a:spcBef>
                <a:spcPct val="0"/>
              </a:spcBef>
              <a:spcAft>
                <a:spcPct val="0"/>
              </a:spcAft>
              <a:tabLst>
                <a:tab pos="1600200" algn="l"/>
              </a:tabLst>
              <a:defRPr>
                <a:solidFill>
                  <a:schemeClr val="tx1"/>
                </a:solidFill>
                <a:latin typeface="Arial" panose="020B0604020202020204" pitchFamily="34" charset="0"/>
              </a:defRPr>
            </a:lvl6pPr>
            <a:lvl7pPr eaLnBrk="0" fontAlgn="base" hangingPunct="0">
              <a:spcBef>
                <a:spcPct val="0"/>
              </a:spcBef>
              <a:spcAft>
                <a:spcPct val="0"/>
              </a:spcAft>
              <a:tabLst>
                <a:tab pos="1600200" algn="l"/>
              </a:tabLst>
              <a:defRPr>
                <a:solidFill>
                  <a:schemeClr val="tx1"/>
                </a:solidFill>
                <a:latin typeface="Arial" panose="020B0604020202020204" pitchFamily="34" charset="0"/>
              </a:defRPr>
            </a:lvl7pPr>
            <a:lvl8pPr eaLnBrk="0" fontAlgn="base" hangingPunct="0">
              <a:spcBef>
                <a:spcPct val="0"/>
              </a:spcBef>
              <a:spcAft>
                <a:spcPct val="0"/>
              </a:spcAft>
              <a:tabLst>
                <a:tab pos="1600200" algn="l"/>
              </a:tabLst>
              <a:defRPr>
                <a:solidFill>
                  <a:schemeClr val="tx1"/>
                </a:solidFill>
                <a:latin typeface="Arial" panose="020B0604020202020204" pitchFamily="34" charset="0"/>
              </a:defRPr>
            </a:lvl8pPr>
            <a:lvl9pPr eaLnBrk="0" fontAlgn="base" hangingPunct="0">
              <a:spcBef>
                <a:spcPct val="0"/>
              </a:spcBef>
              <a:spcAft>
                <a:spcPct val="0"/>
              </a:spcAft>
              <a:tabLst>
                <a:tab pos="1600200" algn="l"/>
              </a:tabLst>
              <a:defRPr>
                <a:solidFill>
                  <a:schemeClr val="tx1"/>
                </a:solidFill>
                <a:latin typeface="Arial" panose="020B0604020202020204" pitchFamily="34" charset="0"/>
              </a:defRPr>
            </a:lvl9pPr>
          </a:lstStyle>
          <a:p>
            <a:pPr lvl="1">
              <a:buClrTx/>
            </a:pPr>
            <a:r>
              <a:rPr kumimoji="0" lang="en-US" altLang="en-US" sz="2800" b="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democratic government known as the Weimar Republic was set up in Germany following WW I</a:t>
            </a:r>
            <a:endParaRPr lang="en-US" altLang="en-US" sz="2800" dirty="0"/>
          </a:p>
          <a:p>
            <a:pPr lvl="1">
              <a:buClrTx/>
            </a:pPr>
            <a:r>
              <a:rPr kumimoji="0" lang="en-US" altLang="en-US" sz="2800" b="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only two strong leaders, </a:t>
            </a:r>
            <a:r>
              <a:rPr kumimoji="0" lang="en-US" altLang="en-US" sz="2800" b="1"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Streseman</a:t>
            </a:r>
            <a:r>
              <a:rPr kumimoji="0" lang="en-US" altLang="en-US" sz="2800" b="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and Ebert died during the decade of the 1920s</a:t>
            </a:r>
            <a:endParaRPr lang="en-US" altLang="en-US" sz="2800" dirty="0"/>
          </a:p>
          <a:p>
            <a:pPr lvl="1">
              <a:buClrTx/>
            </a:pPr>
            <a:r>
              <a:rPr kumimoji="0" lang="en-US" altLang="en-US" sz="2800" b="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Paul von Hindenburg was elected President in 1925 (anti-republican, monarchist)</a:t>
            </a:r>
            <a:endParaRPr lang="en-US" altLang="en-US" sz="2800" dirty="0"/>
          </a:p>
          <a:p>
            <a:pPr lvl="1">
              <a:buClrTx/>
            </a:pPr>
            <a:r>
              <a:rPr kumimoji="0" lang="en-US" altLang="en-US" sz="2800" b="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fought off rebellions from the left and right</a:t>
            </a:r>
            <a:endParaRPr lang="en-US" altLang="en-US" sz="2800" dirty="0"/>
          </a:p>
          <a:p>
            <a:pPr lvl="1">
              <a:buClrTx/>
            </a:pPr>
            <a:r>
              <a:rPr kumimoji="0" lang="en-US" altLang="en-US" sz="2800" b="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government never really controlled the military or various other bureaucracies</a:t>
            </a:r>
            <a:endParaRPr lang="en-US" altLang="en-US" sz="2800" dirty="0"/>
          </a:p>
          <a:p>
            <a:pPr lvl="1">
              <a:buClrTx/>
            </a:pPr>
            <a:r>
              <a:rPr kumimoji="0" lang="en-US" altLang="en-US" sz="2800" b="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post WW I depression and Great Depression were killers for the fledgling republic</a:t>
            </a:r>
            <a:endParaRPr kumimoji="0" lang="en-US" altLang="en-US" sz="2800" b="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066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FFC1F-CBF2-4EB8-A7DB-4D04E7D86529}"/>
              </a:ext>
            </a:extLst>
          </p:cNvPr>
          <p:cNvSpPr>
            <a:spLocks noGrp="1"/>
          </p:cNvSpPr>
          <p:nvPr>
            <p:ph type="title"/>
          </p:nvPr>
        </p:nvSpPr>
        <p:spPr/>
        <p:txBody>
          <a:bodyPr/>
          <a:lstStyle/>
          <a:p>
            <a:r>
              <a:rPr lang="en-US" dirty="0"/>
              <a:t>Rise of Hitler and the Nazis </a:t>
            </a:r>
          </a:p>
        </p:txBody>
      </p:sp>
      <p:sp>
        <p:nvSpPr>
          <p:cNvPr id="3" name="Content Placeholder 2">
            <a:extLst>
              <a:ext uri="{FF2B5EF4-FFF2-40B4-BE49-F238E27FC236}">
                <a16:creationId xmlns:a16="http://schemas.microsoft.com/office/drawing/2014/main" id="{08E7AA39-851A-40F5-B93C-2C184D40D71E}"/>
              </a:ext>
            </a:extLst>
          </p:cNvPr>
          <p:cNvSpPr>
            <a:spLocks noGrp="1"/>
          </p:cNvSpPr>
          <p:nvPr>
            <p:ph idx="1"/>
          </p:nvPr>
        </p:nvSpPr>
        <p:spPr>
          <a:xfrm>
            <a:off x="1066799" y="1714500"/>
            <a:ext cx="10967357" cy="5016500"/>
          </a:xfrm>
        </p:spPr>
        <p:txBody>
          <a:bodyPr>
            <a:normAutofit fontScale="92500" lnSpcReduction="10000"/>
          </a:bodyPr>
          <a:lstStyle/>
          <a:p>
            <a:r>
              <a:rPr lang="en-US" sz="2800" b="1" dirty="0"/>
              <a:t>Hitler was born in Austria and had developed many of his ideas in his 20s when he was in Vienna (1908-1913)</a:t>
            </a:r>
          </a:p>
          <a:p>
            <a:pPr lvl="1"/>
            <a:r>
              <a:rPr lang="en-US" sz="2800" b="1" dirty="0"/>
              <a:t>Extreme German Nationalism </a:t>
            </a:r>
          </a:p>
          <a:p>
            <a:pPr lvl="1"/>
            <a:r>
              <a:rPr lang="en-US" sz="2800" b="1" dirty="0"/>
              <a:t>Anti-Semitism </a:t>
            </a:r>
          </a:p>
          <a:p>
            <a:pPr lvl="1"/>
            <a:r>
              <a:rPr lang="en-US" sz="2800" b="1" dirty="0"/>
              <a:t>Advocated his own form of Social Darwinism </a:t>
            </a:r>
          </a:p>
          <a:p>
            <a:r>
              <a:rPr lang="en-US" sz="2800" b="1" dirty="0"/>
              <a:t>Hitler had many influences </a:t>
            </a:r>
          </a:p>
          <a:p>
            <a:pPr lvl="1"/>
            <a:r>
              <a:rPr lang="en-US" sz="2800" b="1" dirty="0"/>
              <a:t>The mayor of Vienna Karl Lueger (anti-Semite, and demagogic) </a:t>
            </a:r>
          </a:p>
          <a:p>
            <a:pPr lvl="1"/>
            <a:r>
              <a:rPr lang="en-US" sz="2800" b="1" dirty="0" err="1"/>
              <a:t>Lanz</a:t>
            </a:r>
            <a:r>
              <a:rPr lang="en-US" sz="2800" b="1" dirty="0"/>
              <a:t> von </a:t>
            </a:r>
            <a:r>
              <a:rPr lang="en-US" sz="2800" b="1" dirty="0" err="1"/>
              <a:t>Liebenfels</a:t>
            </a:r>
            <a:r>
              <a:rPr lang="en-US" sz="2800" b="1" dirty="0"/>
              <a:t> (racist and extreme nationalist)</a:t>
            </a:r>
          </a:p>
          <a:p>
            <a:pPr lvl="1"/>
            <a:r>
              <a:rPr lang="en-US" sz="2800" b="1" dirty="0"/>
              <a:t>The musical dramas of Richard Wagner </a:t>
            </a:r>
          </a:p>
        </p:txBody>
      </p:sp>
    </p:spTree>
    <p:extLst>
      <p:ext uri="{BB962C8B-B14F-4D97-AF65-F5344CB8AC3E}">
        <p14:creationId xmlns:p14="http://schemas.microsoft.com/office/powerpoint/2010/main" val="1136302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177DD-7AD6-4997-A87D-67C6A74367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E2C842-1AB1-44CA-B213-0EE1F94D3826}"/>
              </a:ext>
            </a:extLst>
          </p:cNvPr>
          <p:cNvSpPr>
            <a:spLocks noGrp="1"/>
          </p:cNvSpPr>
          <p:nvPr>
            <p:ph idx="1"/>
          </p:nvPr>
        </p:nvSpPr>
        <p:spPr>
          <a:xfrm>
            <a:off x="1066800" y="1714500"/>
            <a:ext cx="11125200" cy="5016500"/>
          </a:xfrm>
        </p:spPr>
        <p:txBody>
          <a:bodyPr>
            <a:normAutofit lnSpcReduction="10000"/>
          </a:bodyPr>
          <a:lstStyle/>
          <a:p>
            <a:r>
              <a:rPr lang="en-US" sz="2400" b="1" dirty="0"/>
              <a:t>By 1921 </a:t>
            </a:r>
            <a:r>
              <a:rPr lang="en-US" sz="2400" b="1" dirty="0" err="1"/>
              <a:t>Hilter</a:t>
            </a:r>
            <a:r>
              <a:rPr lang="en-US" sz="2400" b="1" dirty="0"/>
              <a:t> had become the leader of the National Socialist German Workers Party (NSDAP) </a:t>
            </a:r>
          </a:p>
          <a:p>
            <a:pPr lvl="1"/>
            <a:r>
              <a:rPr lang="en-US" b="1" dirty="0"/>
              <a:t>Nazis for short </a:t>
            </a:r>
          </a:p>
          <a:p>
            <a:r>
              <a:rPr lang="en-US" sz="2400" b="1" dirty="0"/>
              <a:t>On November 8, 1925 Hitler led an unsuccessful revolt against in Munich known as the Beer Hall Putsch </a:t>
            </a:r>
          </a:p>
          <a:p>
            <a:pPr lvl="1"/>
            <a:r>
              <a:rPr lang="en-US" b="1" dirty="0"/>
              <a:t>Hitler was arrested an sentenced to 5 years in prison </a:t>
            </a:r>
          </a:p>
          <a:p>
            <a:r>
              <a:rPr lang="en-US" sz="2400" b="1" dirty="0"/>
              <a:t>While in prison he write Mein-</a:t>
            </a:r>
            <a:r>
              <a:rPr lang="en-US" sz="2400" b="1" dirty="0" err="1"/>
              <a:t>Kampf</a:t>
            </a:r>
            <a:r>
              <a:rPr lang="en-US" sz="2400" b="1" dirty="0"/>
              <a:t> (My Struggle) </a:t>
            </a:r>
          </a:p>
          <a:p>
            <a:pPr lvl="1"/>
            <a:r>
              <a:rPr lang="en-US" b="1" dirty="0"/>
              <a:t>Advocated for extreme German nationalism </a:t>
            </a:r>
          </a:p>
          <a:p>
            <a:pPr lvl="1"/>
            <a:r>
              <a:rPr lang="en-US" b="1" dirty="0"/>
              <a:t>Anti-Semitism, and anti-communism  </a:t>
            </a:r>
          </a:p>
          <a:p>
            <a:pPr lvl="1"/>
            <a:r>
              <a:rPr lang="en-US" b="1" dirty="0"/>
              <a:t>And Lebensraum (living space) </a:t>
            </a:r>
          </a:p>
        </p:txBody>
      </p:sp>
    </p:spTree>
    <p:extLst>
      <p:ext uri="{BB962C8B-B14F-4D97-AF65-F5344CB8AC3E}">
        <p14:creationId xmlns:p14="http://schemas.microsoft.com/office/powerpoint/2010/main" val="150460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A98FA-467E-4CE9-A991-0ACE52BCD3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3F4F64-9BCA-465D-BA11-EECF37981563}"/>
              </a:ext>
            </a:extLst>
          </p:cNvPr>
          <p:cNvSpPr>
            <a:spLocks noGrp="1"/>
          </p:cNvSpPr>
          <p:nvPr>
            <p:ph idx="1"/>
          </p:nvPr>
        </p:nvSpPr>
        <p:spPr>
          <a:xfrm>
            <a:off x="359228" y="1600199"/>
            <a:ext cx="11832772" cy="4898572"/>
          </a:xfrm>
        </p:spPr>
        <p:txBody>
          <a:bodyPr>
            <a:normAutofit fontScale="92500" lnSpcReduction="20000"/>
          </a:bodyPr>
          <a:lstStyle/>
          <a:p>
            <a:r>
              <a:rPr lang="en-US" sz="2400" b="1" dirty="0"/>
              <a:t>In the late 1920s the Party was gaining steam among the middle-class and lower-class voters </a:t>
            </a:r>
          </a:p>
          <a:p>
            <a:r>
              <a:rPr lang="en-US" sz="2400" b="1" dirty="0"/>
              <a:t>By 1932 the Nazis were the largest political party in the Reichstag </a:t>
            </a:r>
          </a:p>
          <a:p>
            <a:pPr lvl="1"/>
            <a:r>
              <a:rPr lang="en-US" sz="1800" b="1" dirty="0"/>
              <a:t>Mostly due to the economic difficulties in the country </a:t>
            </a:r>
          </a:p>
          <a:p>
            <a:r>
              <a:rPr lang="en-US" sz="2400" b="1" dirty="0"/>
              <a:t>Under pressure from Hitler, President Hindenburg named Hitler chancellor on January 30, 1933. </a:t>
            </a:r>
          </a:p>
          <a:p>
            <a:r>
              <a:rPr lang="en-US" sz="2400" b="1" dirty="0"/>
              <a:t>In February of 1933 the Reichstag burned down </a:t>
            </a:r>
          </a:p>
          <a:p>
            <a:pPr lvl="1"/>
            <a:r>
              <a:rPr lang="en-US" sz="1800" b="1" dirty="0"/>
              <a:t>Nazis used this to suspend all basic rights and to arrest people without cause </a:t>
            </a:r>
          </a:p>
          <a:p>
            <a:r>
              <a:rPr lang="en-US" sz="2400" b="1" dirty="0"/>
              <a:t> March 1933- The Enabling Act for intensive purposes made Hitler dictator</a:t>
            </a:r>
          </a:p>
          <a:p>
            <a:pPr lvl="1"/>
            <a:r>
              <a:rPr lang="en-US" sz="1800" b="1" dirty="0"/>
              <a:t>Placed all institutions under Nazi control (Gleichschaltung) </a:t>
            </a:r>
          </a:p>
          <a:p>
            <a:r>
              <a:rPr lang="en-US" sz="2000" b="1" dirty="0"/>
              <a:t>June of 1934- “Night of the Long Knives”- all party opposition to Hitler was eliminated </a:t>
            </a:r>
          </a:p>
        </p:txBody>
      </p:sp>
    </p:spTree>
    <p:extLst>
      <p:ext uri="{BB962C8B-B14F-4D97-AF65-F5344CB8AC3E}">
        <p14:creationId xmlns:p14="http://schemas.microsoft.com/office/powerpoint/2010/main" val="287282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EB794-BE0E-44A0-BE27-8B407150B973}"/>
              </a:ext>
            </a:extLst>
          </p:cNvPr>
          <p:cNvSpPr>
            <a:spLocks noGrp="1"/>
          </p:cNvSpPr>
          <p:nvPr>
            <p:ph type="title"/>
          </p:nvPr>
        </p:nvSpPr>
        <p:spPr/>
        <p:txBody>
          <a:bodyPr/>
          <a:lstStyle/>
          <a:p>
            <a:r>
              <a:rPr lang="en-US" dirty="0"/>
              <a:t>Soviet Union</a:t>
            </a:r>
          </a:p>
        </p:txBody>
      </p:sp>
      <p:sp>
        <p:nvSpPr>
          <p:cNvPr id="3" name="Content Placeholder 2">
            <a:extLst>
              <a:ext uri="{FF2B5EF4-FFF2-40B4-BE49-F238E27FC236}">
                <a16:creationId xmlns:a16="http://schemas.microsoft.com/office/drawing/2014/main" id="{6E2E89FF-9DEE-4CDB-B066-57EDA6DCE30C}"/>
              </a:ext>
            </a:extLst>
          </p:cNvPr>
          <p:cNvSpPr>
            <a:spLocks noGrp="1"/>
          </p:cNvSpPr>
          <p:nvPr>
            <p:ph idx="1"/>
          </p:nvPr>
        </p:nvSpPr>
        <p:spPr>
          <a:xfrm>
            <a:off x="685799" y="1714500"/>
            <a:ext cx="11315700" cy="5016500"/>
          </a:xfrm>
        </p:spPr>
        <p:txBody>
          <a:bodyPr>
            <a:normAutofit lnSpcReduction="10000"/>
          </a:bodyPr>
          <a:lstStyle/>
          <a:p>
            <a:r>
              <a:rPr lang="en-US" sz="2800" b="1" dirty="0"/>
              <a:t>Stalin’s Five Year Plan (1928)</a:t>
            </a:r>
          </a:p>
          <a:p>
            <a:pPr lvl="1"/>
            <a:r>
              <a:rPr lang="en-US" sz="2800" b="1" dirty="0"/>
              <a:t>Goal was to transform Russia from an agricultural economy to and industrial country </a:t>
            </a:r>
          </a:p>
          <a:p>
            <a:pPr lvl="1"/>
            <a:r>
              <a:rPr lang="en-US" sz="2800" b="1" dirty="0"/>
              <a:t>Emphasized maximum production of capital goods and armaments at the expense of consumer goods </a:t>
            </a:r>
          </a:p>
          <a:p>
            <a:pPr lvl="1"/>
            <a:r>
              <a:rPr lang="en-US" sz="2800" b="1" dirty="0"/>
              <a:t>Succeeded in quadrupling the production of heavy machinery and doubled oil production </a:t>
            </a:r>
          </a:p>
          <a:p>
            <a:pPr lvl="1"/>
            <a:r>
              <a:rPr lang="en-US" sz="2800" b="1" dirty="0"/>
              <a:t>Steel production increased from 4 to 18 million tons/ year </a:t>
            </a:r>
          </a:p>
          <a:p>
            <a:pPr lvl="1"/>
            <a:r>
              <a:rPr lang="en-US" sz="2800" b="1" dirty="0"/>
              <a:t>Investment in housing and real wages decreased despite Soviet propaganda </a:t>
            </a:r>
          </a:p>
          <a:p>
            <a:pPr lvl="1"/>
            <a:endParaRPr lang="en-US" dirty="0"/>
          </a:p>
        </p:txBody>
      </p:sp>
    </p:spTree>
    <p:extLst>
      <p:ext uri="{BB962C8B-B14F-4D97-AF65-F5344CB8AC3E}">
        <p14:creationId xmlns:p14="http://schemas.microsoft.com/office/powerpoint/2010/main" val="90433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E671A-34A1-43E2-892B-D111655805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35A143-24C9-46D4-958C-8EBB03639466}"/>
              </a:ext>
            </a:extLst>
          </p:cNvPr>
          <p:cNvSpPr>
            <a:spLocks noGrp="1"/>
          </p:cNvSpPr>
          <p:nvPr>
            <p:ph idx="1"/>
          </p:nvPr>
        </p:nvSpPr>
        <p:spPr>
          <a:xfrm>
            <a:off x="1066800" y="1714500"/>
            <a:ext cx="11000014" cy="4865914"/>
          </a:xfrm>
        </p:spPr>
        <p:txBody>
          <a:bodyPr>
            <a:normAutofit fontScale="92500" lnSpcReduction="20000"/>
          </a:bodyPr>
          <a:lstStyle/>
          <a:p>
            <a:r>
              <a:rPr lang="en-US" sz="2800" b="1" dirty="0"/>
              <a:t>Rapid industrialization was accompanied by rapid collectivization of agriculture </a:t>
            </a:r>
          </a:p>
          <a:p>
            <a:pPr lvl="1"/>
            <a:r>
              <a:rPr lang="en-US" sz="2800" b="1" dirty="0"/>
              <a:t>The goal was to eliminate private farms </a:t>
            </a:r>
          </a:p>
          <a:p>
            <a:pPr lvl="1"/>
            <a:r>
              <a:rPr lang="en-US" sz="2800" b="1" dirty="0"/>
              <a:t>By 1934 26 million family farms had been collectivized </a:t>
            </a:r>
          </a:p>
          <a:p>
            <a:pPr lvl="1"/>
            <a:r>
              <a:rPr lang="en-US" sz="2800" b="1" dirty="0"/>
              <a:t>Collectivization resulted in a famine that killed and estimated 10 million Russians between 1932 and 1933</a:t>
            </a:r>
          </a:p>
          <a:p>
            <a:r>
              <a:rPr lang="en-US" sz="2800" b="1" dirty="0"/>
              <a:t>Stalin increased the control of the party </a:t>
            </a:r>
          </a:p>
          <a:p>
            <a:pPr lvl="1"/>
            <a:r>
              <a:rPr lang="en-US" sz="2800" b="1" dirty="0"/>
              <a:t>Those that resisted were sent to labor camps </a:t>
            </a:r>
          </a:p>
          <a:p>
            <a:pPr lvl="1"/>
            <a:r>
              <a:rPr lang="en-US" sz="2800" b="1" dirty="0"/>
              <a:t>Stalin's desire for control led to purges of old Bolsheviks, army officers, diplomats, and ordinary citizens </a:t>
            </a:r>
          </a:p>
        </p:txBody>
      </p:sp>
    </p:spTree>
    <p:extLst>
      <p:ext uri="{BB962C8B-B14F-4D97-AF65-F5344CB8AC3E}">
        <p14:creationId xmlns:p14="http://schemas.microsoft.com/office/powerpoint/2010/main" val="2059898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0438-0C14-4190-9BFB-7EED831D79E6}"/>
              </a:ext>
            </a:extLst>
          </p:cNvPr>
          <p:cNvSpPr>
            <a:spLocks noGrp="1"/>
          </p:cNvSpPr>
          <p:nvPr>
            <p:ph type="title"/>
          </p:nvPr>
        </p:nvSpPr>
        <p:spPr/>
        <p:txBody>
          <a:bodyPr/>
          <a:lstStyle/>
          <a:p>
            <a:r>
              <a:rPr lang="en-US" dirty="0"/>
              <a:t>An Uncertain Peace </a:t>
            </a:r>
          </a:p>
        </p:txBody>
      </p:sp>
      <p:sp>
        <p:nvSpPr>
          <p:cNvPr id="3" name="Content Placeholder 2">
            <a:extLst>
              <a:ext uri="{FF2B5EF4-FFF2-40B4-BE49-F238E27FC236}">
                <a16:creationId xmlns:a16="http://schemas.microsoft.com/office/drawing/2014/main" id="{243A1DC4-E2FC-4796-A81E-F2D5A5997338}"/>
              </a:ext>
            </a:extLst>
          </p:cNvPr>
          <p:cNvSpPr>
            <a:spLocks noGrp="1"/>
          </p:cNvSpPr>
          <p:nvPr>
            <p:ph idx="1"/>
          </p:nvPr>
        </p:nvSpPr>
        <p:spPr>
          <a:xfrm>
            <a:off x="740228" y="1583871"/>
            <a:ext cx="11125200" cy="4865914"/>
          </a:xfrm>
        </p:spPr>
        <p:txBody>
          <a:bodyPr>
            <a:normAutofit/>
          </a:bodyPr>
          <a:lstStyle/>
          <a:p>
            <a:r>
              <a:rPr lang="en-US" sz="2800" b="1" dirty="0"/>
              <a:t>The peace settlement at the end of WW I had tried to fulfill the 19</a:t>
            </a:r>
            <a:r>
              <a:rPr lang="en-US" sz="2800" b="1" baseline="30000" dirty="0"/>
              <a:t>th</a:t>
            </a:r>
            <a:r>
              <a:rPr lang="en-US" sz="2800" b="1" dirty="0"/>
              <a:t> Century dream of nationalism by redrawing boundaries and creating new states</a:t>
            </a:r>
          </a:p>
          <a:p>
            <a:r>
              <a:rPr lang="en-US" sz="2800" b="1" dirty="0"/>
              <a:t>Border disputes in Eastern Europe poisoned mutual relations </a:t>
            </a:r>
          </a:p>
          <a:p>
            <a:r>
              <a:rPr lang="en-US" sz="2800" b="1" dirty="0"/>
              <a:t>The weakness of the league of nations and the failure of both the US and Great Britain honoring promise to form a defensive alliance with France left the French embittered and alone </a:t>
            </a:r>
          </a:p>
          <a:p>
            <a:pPr lvl="1"/>
            <a:r>
              <a:rPr lang="en-US" sz="2800" dirty="0"/>
              <a:t>To compensate France formed alliances with 2</a:t>
            </a:r>
            <a:r>
              <a:rPr lang="en-US" sz="2800" baseline="30000" dirty="0"/>
              <a:t>nd</a:t>
            </a:r>
            <a:r>
              <a:rPr lang="en-US" sz="2800" dirty="0"/>
              <a:t> rate military powers such as Czechoslovakia, Romania, and Yugoslavia </a:t>
            </a:r>
          </a:p>
        </p:txBody>
      </p:sp>
    </p:spTree>
    <p:extLst>
      <p:ext uri="{BB962C8B-B14F-4D97-AF65-F5344CB8AC3E}">
        <p14:creationId xmlns:p14="http://schemas.microsoft.com/office/powerpoint/2010/main" val="3914380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07654-FB9D-4EC6-A89F-132A33E138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320630-3D0B-4A16-85A0-0C20B1F48450}"/>
              </a:ext>
            </a:extLst>
          </p:cNvPr>
          <p:cNvSpPr>
            <a:spLocks noGrp="1"/>
          </p:cNvSpPr>
          <p:nvPr>
            <p:ph idx="1"/>
          </p:nvPr>
        </p:nvSpPr>
        <p:spPr>
          <a:xfrm>
            <a:off x="1066799" y="1714500"/>
            <a:ext cx="10787743" cy="4457700"/>
          </a:xfrm>
        </p:spPr>
        <p:txBody>
          <a:bodyPr/>
          <a:lstStyle/>
          <a:p>
            <a:r>
              <a:rPr lang="en-US" sz="2400" b="1" dirty="0"/>
              <a:t>Disturbed by a rapidly declining birthrate, Stalin also reversed much of the permissive social legislation of the early 1920s</a:t>
            </a:r>
          </a:p>
          <a:p>
            <a:pPr lvl="1"/>
            <a:r>
              <a:rPr lang="en-US" sz="2400" b="1" dirty="0"/>
              <a:t>outlawed abortion</a:t>
            </a:r>
            <a:endParaRPr lang="en-US" sz="1800" b="1" dirty="0"/>
          </a:p>
          <a:p>
            <a:pPr lvl="1"/>
            <a:r>
              <a:rPr lang="en-US" sz="2400" b="1" dirty="0"/>
              <a:t>divorced fathers who did not support their children were fined heavily</a:t>
            </a:r>
            <a:endParaRPr lang="en-US" b="1" dirty="0"/>
          </a:p>
          <a:p>
            <a:pPr lvl="1"/>
            <a:r>
              <a:rPr lang="en-US" sz="2400" b="1" dirty="0"/>
              <a:t>fines were imposed for repeated divorces</a:t>
            </a:r>
            <a:endParaRPr lang="en-US" b="1" dirty="0"/>
          </a:p>
          <a:p>
            <a:pPr lvl="1"/>
            <a:r>
              <a:rPr lang="en-US" sz="2400" b="1" dirty="0"/>
              <a:t>homosexuality was declared a criminal activity</a:t>
            </a:r>
            <a:endParaRPr lang="en-US" b="1" dirty="0"/>
          </a:p>
          <a:p>
            <a:pPr lvl="1"/>
            <a:r>
              <a:rPr lang="en-US" sz="2400" b="1" dirty="0"/>
              <a:t>the regime now praised motherhood and urged women to have large families as a patriotic duty</a:t>
            </a:r>
            <a:endParaRPr lang="en-US" b="1" dirty="0"/>
          </a:p>
          <a:p>
            <a:endParaRPr lang="en-US" dirty="0"/>
          </a:p>
        </p:txBody>
      </p:sp>
    </p:spTree>
    <p:extLst>
      <p:ext uri="{BB962C8B-B14F-4D97-AF65-F5344CB8AC3E}">
        <p14:creationId xmlns:p14="http://schemas.microsoft.com/office/powerpoint/2010/main" val="3112455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C3772-6EF6-4508-B072-F11D5FC3957C}"/>
              </a:ext>
            </a:extLst>
          </p:cNvPr>
          <p:cNvSpPr>
            <a:spLocks noGrp="1"/>
          </p:cNvSpPr>
          <p:nvPr>
            <p:ph type="title"/>
          </p:nvPr>
        </p:nvSpPr>
        <p:spPr/>
        <p:txBody>
          <a:bodyPr/>
          <a:lstStyle/>
          <a:p>
            <a:r>
              <a:rPr lang="en-US" dirty="0"/>
              <a:t>The French Policy of Coercion (1919-1924)</a:t>
            </a:r>
          </a:p>
        </p:txBody>
      </p:sp>
      <p:sp>
        <p:nvSpPr>
          <p:cNvPr id="6" name="Rectangle 3">
            <a:extLst>
              <a:ext uri="{FF2B5EF4-FFF2-40B4-BE49-F238E27FC236}">
                <a16:creationId xmlns:a16="http://schemas.microsoft.com/office/drawing/2014/main" id="{19F1DA9E-4322-4746-A123-0939EA8D2A78}"/>
              </a:ext>
            </a:extLst>
          </p:cNvPr>
          <p:cNvSpPr>
            <a:spLocks noGrp="1" noChangeArrowheads="1"/>
          </p:cNvSpPr>
          <p:nvPr>
            <p:ph idx="1"/>
          </p:nvPr>
        </p:nvSpPr>
        <p:spPr bwMode="auto">
          <a:xfrm>
            <a:off x="517072" y="1533465"/>
            <a:ext cx="11674928"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a:buClrTx/>
            </a:pPr>
            <a:r>
              <a:rPr lang="en-US" altLang="en-US" sz="2400" b="1" dirty="0">
                <a:ea typeface="Times New Roman" panose="02020603050405020304" pitchFamily="18" charset="0"/>
                <a:cs typeface="Arial" panose="020B0604020202020204" pitchFamily="34" charset="0"/>
              </a:rPr>
              <a:t>T</a:t>
            </a: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he French strictly enforced the terms of the Treaty of Versailles on the defeated Germans </a:t>
            </a:r>
          </a:p>
          <a:p>
            <a:pPr>
              <a:buClrTx/>
            </a:pPr>
            <a:r>
              <a:rPr lang="en-US" altLang="en-US" sz="2400" b="1" dirty="0">
                <a:ea typeface="Times New Roman" panose="02020603050405020304" pitchFamily="18" charset="0"/>
                <a:cs typeface="Arial" panose="020B0604020202020204" pitchFamily="34" charset="0"/>
              </a:rPr>
              <a:t>When </a:t>
            </a: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Germany failed to pay its war reparations in a manner that was satisfactory to the French, France occupied German industries in the Ruhr Valley </a:t>
            </a:r>
            <a:endParaRPr lang="en-US" altLang="en-US" sz="2400" dirty="0"/>
          </a:p>
          <a:p>
            <a:pPr>
              <a:buClrTx/>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French occupation of the Ruhr led to a policy of passive resistance by the German government and its resorting to print money to pay war debts (ruined the economy by causing a huge spike in inflation)</a:t>
            </a:r>
            <a:endParaRPr lang="en-US" altLang="en-US" sz="2400" dirty="0"/>
          </a:p>
          <a:p>
            <a:pPr lvl="1">
              <a:buClrTx/>
            </a:pPr>
            <a:r>
              <a:rPr kumimoji="0" lang="en-US" altLang="en-US" sz="2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4.2 German Marks = $1 US (1914)</a:t>
            </a:r>
            <a:endParaRPr lang="en-US" altLang="en-US" sz="2200" dirty="0"/>
          </a:p>
          <a:p>
            <a:pPr lvl="1">
              <a:buClrTx/>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130 Billion German Marks = $1 US (November, 1923)</a:t>
            </a:r>
            <a:endParaRPr lang="en-US" altLang="en-US" sz="2400" dirty="0"/>
          </a:p>
          <a:p>
            <a:pPr lvl="1">
              <a:buClrTx/>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4.2 Trillion German Marks = $1 US (December, 1923)</a:t>
            </a:r>
            <a:endParaRPr lang="en-US" altLang="en-US" sz="2400" dirty="0"/>
          </a:p>
          <a:p>
            <a:pPr>
              <a:buClrTx/>
            </a:pPr>
            <a:r>
              <a:rPr kumimoji="0" lang="en-US" altLang="en-US" sz="2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British and American pressure against the French policy toward Germany led France to take a more conciliatory approach to Germany by 1924</a:t>
            </a:r>
            <a:endParaRPr kumimoji="0" lang="en-US" altLang="en-US"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59882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3F15A-3241-4B95-8E17-105714A6EA5C}"/>
              </a:ext>
            </a:extLst>
          </p:cNvPr>
          <p:cNvSpPr>
            <a:spLocks noGrp="1"/>
          </p:cNvSpPr>
          <p:nvPr>
            <p:ph type="title"/>
          </p:nvPr>
        </p:nvSpPr>
        <p:spPr/>
        <p:txBody>
          <a:bodyPr/>
          <a:lstStyle/>
          <a:p>
            <a:r>
              <a:rPr lang="en-US" dirty="0"/>
              <a:t>The Hopeful Years (1924-1929)</a:t>
            </a:r>
          </a:p>
        </p:txBody>
      </p:sp>
      <p:sp>
        <p:nvSpPr>
          <p:cNvPr id="3" name="Content Placeholder 2">
            <a:extLst>
              <a:ext uri="{FF2B5EF4-FFF2-40B4-BE49-F238E27FC236}">
                <a16:creationId xmlns:a16="http://schemas.microsoft.com/office/drawing/2014/main" id="{68D44163-94F4-432C-BCCC-ABFB09AE3008}"/>
              </a:ext>
            </a:extLst>
          </p:cNvPr>
          <p:cNvSpPr>
            <a:spLocks noGrp="1"/>
          </p:cNvSpPr>
          <p:nvPr>
            <p:ph idx="1"/>
          </p:nvPr>
        </p:nvSpPr>
        <p:spPr>
          <a:xfrm>
            <a:off x="522514" y="1534887"/>
            <a:ext cx="11364686" cy="5012870"/>
          </a:xfrm>
        </p:spPr>
        <p:txBody>
          <a:bodyPr>
            <a:normAutofit fontScale="92500" lnSpcReduction="10000"/>
          </a:bodyPr>
          <a:lstStyle/>
          <a:p>
            <a:r>
              <a:rPr lang="en-US" sz="2400" b="1" dirty="0"/>
              <a:t>a new German government led by Gustav Stresemann (1878-1929) ended the policy of passive resistance </a:t>
            </a:r>
          </a:p>
          <a:p>
            <a:pPr lvl="1"/>
            <a:r>
              <a:rPr lang="en-US" sz="2400" b="1" dirty="0"/>
              <a:t>Committed Germany to carry most of the provisions of the Treaty of Versailles while seeking relief </a:t>
            </a:r>
          </a:p>
          <a:p>
            <a:r>
              <a:rPr lang="en-US" sz="2400" b="1" dirty="0"/>
              <a:t>The Dawes Plan (August, 1924)</a:t>
            </a:r>
          </a:p>
          <a:p>
            <a:pPr lvl="1"/>
            <a:r>
              <a:rPr lang="en-US" sz="2400" b="1" dirty="0"/>
              <a:t>Named after the American baker that produced the plan </a:t>
            </a:r>
          </a:p>
          <a:p>
            <a:pPr lvl="1"/>
            <a:r>
              <a:rPr lang="en-US" sz="2400" b="1" dirty="0"/>
              <a:t>The plan </a:t>
            </a:r>
          </a:p>
          <a:p>
            <a:pPr lvl="2"/>
            <a:r>
              <a:rPr lang="en-US" sz="2000" b="1" dirty="0"/>
              <a:t>Reduce reparations </a:t>
            </a:r>
          </a:p>
          <a:p>
            <a:pPr lvl="2"/>
            <a:r>
              <a:rPr lang="en-US" sz="2000" b="1" dirty="0"/>
              <a:t>Stabilize Germany’s payments on the basis of it ability to pay </a:t>
            </a:r>
          </a:p>
          <a:p>
            <a:pPr lvl="2"/>
            <a:r>
              <a:rPr lang="en-US" sz="2000" b="1" dirty="0"/>
              <a:t>Granted a $200 million loan for German recovery </a:t>
            </a:r>
          </a:p>
          <a:p>
            <a:pPr lvl="1"/>
            <a:r>
              <a:rPr lang="en-US" sz="2400" b="1" dirty="0"/>
              <a:t>Opened the door for American investment in Europe </a:t>
            </a:r>
          </a:p>
          <a:p>
            <a:endParaRPr lang="en-US" dirty="0"/>
          </a:p>
        </p:txBody>
      </p:sp>
    </p:spTree>
    <p:extLst>
      <p:ext uri="{BB962C8B-B14F-4D97-AF65-F5344CB8AC3E}">
        <p14:creationId xmlns:p14="http://schemas.microsoft.com/office/powerpoint/2010/main" val="3530304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2E4C8-6DB4-4F38-98FB-A738197FFE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F33A07-8681-4D21-9F16-19FC160B92C2}"/>
              </a:ext>
            </a:extLst>
          </p:cNvPr>
          <p:cNvSpPr>
            <a:spLocks noGrp="1"/>
          </p:cNvSpPr>
          <p:nvPr>
            <p:ph idx="1"/>
          </p:nvPr>
        </p:nvSpPr>
        <p:spPr>
          <a:xfrm>
            <a:off x="533399" y="1632856"/>
            <a:ext cx="11435443" cy="5098144"/>
          </a:xfrm>
        </p:spPr>
        <p:txBody>
          <a:bodyPr>
            <a:normAutofit lnSpcReduction="10000"/>
          </a:bodyPr>
          <a:lstStyle/>
          <a:p>
            <a:r>
              <a:rPr lang="en-US" b="1" dirty="0"/>
              <a:t>Locarno Pact (1925)</a:t>
            </a:r>
          </a:p>
          <a:p>
            <a:pPr lvl="1"/>
            <a:r>
              <a:rPr lang="en-US" b="1" dirty="0"/>
              <a:t>The treaty signed by Germany and France </a:t>
            </a:r>
          </a:p>
          <a:p>
            <a:pPr lvl="1"/>
            <a:r>
              <a:rPr lang="en-US" b="1" dirty="0"/>
              <a:t>Guaranteed Germany’s western borders with Belgium and France </a:t>
            </a:r>
          </a:p>
          <a:p>
            <a:pPr lvl="1"/>
            <a:r>
              <a:rPr lang="en-US" b="1" dirty="0"/>
              <a:t>Pact was viewed by many as a the beginning of a new era of European peace </a:t>
            </a:r>
          </a:p>
          <a:p>
            <a:r>
              <a:rPr lang="en-US" b="1" dirty="0"/>
              <a:t>Germany’s entrance into the league of nations in 1926 reinforced the spirit conciliation </a:t>
            </a:r>
          </a:p>
          <a:p>
            <a:r>
              <a:rPr lang="en-US" b="1" dirty="0"/>
              <a:t>Kellogg-Brained Pact (1928)</a:t>
            </a:r>
          </a:p>
          <a:p>
            <a:pPr lvl="1"/>
            <a:r>
              <a:rPr lang="en-US" b="1" dirty="0"/>
              <a:t>63 nations signed the pact to “renounce war as an instrument of national policy”</a:t>
            </a:r>
          </a:p>
          <a:p>
            <a:r>
              <a:rPr lang="en-US" b="1" dirty="0"/>
              <a:t>Many western European Nations established full diplomatic relations w/ the USSR </a:t>
            </a:r>
          </a:p>
          <a:p>
            <a:pPr lvl="1"/>
            <a:r>
              <a:rPr lang="en-US" b="1" dirty="0"/>
              <a:t>Although they still remained suspicious </a:t>
            </a:r>
          </a:p>
        </p:txBody>
      </p:sp>
    </p:spTree>
    <p:extLst>
      <p:ext uri="{BB962C8B-B14F-4D97-AF65-F5344CB8AC3E}">
        <p14:creationId xmlns:p14="http://schemas.microsoft.com/office/powerpoint/2010/main" val="698504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62247-1DEA-4235-8DF3-23A12867DE81}"/>
              </a:ext>
            </a:extLst>
          </p:cNvPr>
          <p:cNvSpPr>
            <a:spLocks noGrp="1"/>
          </p:cNvSpPr>
          <p:nvPr>
            <p:ph type="title"/>
          </p:nvPr>
        </p:nvSpPr>
        <p:spPr/>
        <p:txBody>
          <a:bodyPr/>
          <a:lstStyle/>
          <a:p>
            <a:r>
              <a:rPr lang="en-US" dirty="0"/>
              <a:t>The Great Depression </a:t>
            </a:r>
          </a:p>
        </p:txBody>
      </p:sp>
      <p:sp>
        <p:nvSpPr>
          <p:cNvPr id="3" name="Content Placeholder 2">
            <a:extLst>
              <a:ext uri="{FF2B5EF4-FFF2-40B4-BE49-F238E27FC236}">
                <a16:creationId xmlns:a16="http://schemas.microsoft.com/office/drawing/2014/main" id="{3FCC5D0B-4BC4-453F-95A2-B7F73DB3E893}"/>
              </a:ext>
            </a:extLst>
          </p:cNvPr>
          <p:cNvSpPr>
            <a:spLocks noGrp="1"/>
          </p:cNvSpPr>
          <p:nvPr>
            <p:ph idx="1"/>
          </p:nvPr>
        </p:nvSpPr>
        <p:spPr>
          <a:xfrm>
            <a:off x="734787" y="1714500"/>
            <a:ext cx="11250384" cy="4735286"/>
          </a:xfrm>
        </p:spPr>
        <p:txBody>
          <a:bodyPr>
            <a:normAutofit fontScale="92500" lnSpcReduction="10000"/>
          </a:bodyPr>
          <a:lstStyle/>
          <a:p>
            <a:r>
              <a:rPr lang="en-US" b="1" dirty="0"/>
              <a:t>2 Factors leading to the Great Depression </a:t>
            </a:r>
          </a:p>
          <a:p>
            <a:pPr lvl="1"/>
            <a:r>
              <a:rPr lang="en-US" b="1" dirty="0"/>
              <a:t>A downturn in domestic economies</a:t>
            </a:r>
          </a:p>
          <a:p>
            <a:pPr lvl="1"/>
            <a:r>
              <a:rPr lang="en-US" b="1" dirty="0"/>
              <a:t>An international crisis created by the collapse of the American stock market in 1929 </a:t>
            </a:r>
          </a:p>
          <a:p>
            <a:pPr lvl="2"/>
            <a:r>
              <a:rPr lang="en-US" b="1" dirty="0"/>
              <a:t>Much of Europe was dependent on American bank loans  </a:t>
            </a:r>
          </a:p>
          <a:p>
            <a:r>
              <a:rPr lang="en-US" b="1" dirty="0"/>
              <a:t>In 1932- 1 out of every 4 British workers was unemployed, and 40% of the German work force was out of work </a:t>
            </a:r>
          </a:p>
          <a:p>
            <a:r>
              <a:rPr lang="en-US" b="1" dirty="0"/>
              <a:t>US industrial production fell by almost 50% </a:t>
            </a:r>
          </a:p>
          <a:p>
            <a:r>
              <a:rPr lang="en-US" b="1" dirty="0"/>
              <a:t>Deflationary policies of balanced budgets, which involved cutting costs by lowering wages and raising tariffs to exclude other countries’ goods from home markets, only served to worsen the economic crisis and create mass discontent</a:t>
            </a:r>
          </a:p>
          <a:p>
            <a:r>
              <a:rPr lang="en-US" b="1" dirty="0"/>
              <a:t>Discontent led to the rise of authoritarian movements in most areas of Europe </a:t>
            </a:r>
          </a:p>
          <a:p>
            <a:endParaRPr lang="en-US" dirty="0"/>
          </a:p>
        </p:txBody>
      </p:sp>
    </p:spTree>
    <p:extLst>
      <p:ext uri="{BB962C8B-B14F-4D97-AF65-F5344CB8AC3E}">
        <p14:creationId xmlns:p14="http://schemas.microsoft.com/office/powerpoint/2010/main" val="1613952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428BE-5553-46B8-AA61-6F4AEF5DAD1E}"/>
              </a:ext>
            </a:extLst>
          </p:cNvPr>
          <p:cNvSpPr>
            <a:spLocks noGrp="1"/>
          </p:cNvSpPr>
          <p:nvPr>
            <p:ph type="title"/>
          </p:nvPr>
        </p:nvSpPr>
        <p:spPr/>
        <p:txBody>
          <a:bodyPr/>
          <a:lstStyle/>
          <a:p>
            <a:r>
              <a:rPr lang="en-US" dirty="0"/>
              <a:t>Democratic States: Great Britain </a:t>
            </a:r>
          </a:p>
        </p:txBody>
      </p:sp>
      <p:sp>
        <p:nvSpPr>
          <p:cNvPr id="3" name="Content Placeholder 2">
            <a:extLst>
              <a:ext uri="{FF2B5EF4-FFF2-40B4-BE49-F238E27FC236}">
                <a16:creationId xmlns:a16="http://schemas.microsoft.com/office/drawing/2014/main" id="{B0D9FFB8-41FE-41C0-9655-E7AE40B007F6}"/>
              </a:ext>
            </a:extLst>
          </p:cNvPr>
          <p:cNvSpPr>
            <a:spLocks noGrp="1"/>
          </p:cNvSpPr>
          <p:nvPr>
            <p:ph idx="1"/>
          </p:nvPr>
        </p:nvSpPr>
        <p:spPr>
          <a:xfrm>
            <a:off x="604157" y="1714499"/>
            <a:ext cx="10983686" cy="4816929"/>
          </a:xfrm>
        </p:spPr>
        <p:txBody>
          <a:bodyPr/>
          <a:lstStyle/>
          <a:p>
            <a:r>
              <a:rPr lang="en-US" sz="2400" b="1" dirty="0"/>
              <a:t>Postwar decline of staple industries (coal, steel, and textiles) led </a:t>
            </a:r>
            <a:r>
              <a:rPr lang="en-US" sz="2400" b="1" dirty="0" err="1"/>
              <a:t>toa</a:t>
            </a:r>
            <a:r>
              <a:rPr lang="en-US" sz="2400" b="1" dirty="0"/>
              <a:t> rise in unemployment </a:t>
            </a:r>
          </a:p>
          <a:p>
            <a:r>
              <a:rPr lang="en-US" sz="2400" b="1" dirty="0"/>
              <a:t>By 1923 the </a:t>
            </a:r>
            <a:r>
              <a:rPr lang="en-US" sz="2400" b="1" dirty="0" err="1"/>
              <a:t>Labour</a:t>
            </a:r>
            <a:r>
              <a:rPr lang="en-US" sz="2400" b="1" dirty="0"/>
              <a:t> Party became the second largest party in Britain behind the Conservatives</a:t>
            </a:r>
          </a:p>
          <a:p>
            <a:r>
              <a:rPr lang="en-US" sz="2400" b="1" dirty="0"/>
              <a:t>A “National Government” which consisted of members of all three major parties (</a:t>
            </a:r>
            <a:r>
              <a:rPr lang="en-US" sz="2400" b="1" dirty="0" err="1"/>
              <a:t>Labour</a:t>
            </a:r>
            <a:r>
              <a:rPr lang="en-US" sz="2400" b="1" dirty="0"/>
              <a:t>, Conservative, Liberal) claimed credit for brining Britain out of the worst depths of the depression using balanced budgets and protective tariffs </a:t>
            </a:r>
          </a:p>
          <a:p>
            <a:r>
              <a:rPr lang="en-US" sz="2400" b="1" dirty="0"/>
              <a:t>No single political party dominated politics in Great Britain during the interwar war years </a:t>
            </a:r>
          </a:p>
          <a:p>
            <a:endParaRPr lang="en-US" dirty="0"/>
          </a:p>
        </p:txBody>
      </p:sp>
    </p:spTree>
    <p:extLst>
      <p:ext uri="{BB962C8B-B14F-4D97-AF65-F5344CB8AC3E}">
        <p14:creationId xmlns:p14="http://schemas.microsoft.com/office/powerpoint/2010/main" val="373959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5D86-F467-46FB-BEF6-F63EBE04D820}"/>
              </a:ext>
            </a:extLst>
          </p:cNvPr>
          <p:cNvSpPr>
            <a:spLocks noGrp="1"/>
          </p:cNvSpPr>
          <p:nvPr>
            <p:ph type="title"/>
          </p:nvPr>
        </p:nvSpPr>
        <p:spPr/>
        <p:txBody>
          <a:bodyPr/>
          <a:lstStyle/>
          <a:p>
            <a:r>
              <a:rPr lang="en-US" dirty="0"/>
              <a:t>Democratic States: France </a:t>
            </a:r>
          </a:p>
        </p:txBody>
      </p:sp>
      <p:sp>
        <p:nvSpPr>
          <p:cNvPr id="3" name="Content Placeholder 2">
            <a:extLst>
              <a:ext uri="{FF2B5EF4-FFF2-40B4-BE49-F238E27FC236}">
                <a16:creationId xmlns:a16="http://schemas.microsoft.com/office/drawing/2014/main" id="{54709A6E-229B-49A7-B67E-A01EB89DC2E5}"/>
              </a:ext>
            </a:extLst>
          </p:cNvPr>
          <p:cNvSpPr>
            <a:spLocks noGrp="1"/>
          </p:cNvSpPr>
          <p:nvPr>
            <p:ph idx="1"/>
          </p:nvPr>
        </p:nvSpPr>
        <p:spPr>
          <a:xfrm>
            <a:off x="707571" y="1681842"/>
            <a:ext cx="11125200" cy="5049157"/>
          </a:xfrm>
        </p:spPr>
        <p:txBody>
          <a:bodyPr>
            <a:normAutofit lnSpcReduction="10000"/>
          </a:bodyPr>
          <a:lstStyle/>
          <a:p>
            <a:r>
              <a:rPr lang="en-US" b="1" dirty="0"/>
              <a:t>France had become the strongest power on the continents after the defeat of the Germany and demobilization of the German army </a:t>
            </a:r>
          </a:p>
          <a:p>
            <a:r>
              <a:rPr lang="en-US" b="1" dirty="0"/>
              <a:t>The conservative National Bloc government sought to use the reparations to rebuild</a:t>
            </a:r>
          </a:p>
          <a:p>
            <a:pPr lvl="1"/>
            <a:r>
              <a:rPr lang="en-US" b="1" dirty="0"/>
              <a:t>The National Bloc was replaced by the Cartel to the Left after being forced to raise taxes </a:t>
            </a:r>
          </a:p>
          <a:p>
            <a:r>
              <a:rPr lang="en-US" b="1" dirty="0"/>
              <a:t>The Cartel to the Left was made up of radicals (democratic, and socialists)</a:t>
            </a:r>
          </a:p>
          <a:p>
            <a:pPr lvl="1"/>
            <a:r>
              <a:rPr lang="en-US" b="1" dirty="0"/>
              <a:t>Fell apart over economic issues </a:t>
            </a:r>
          </a:p>
          <a:p>
            <a:r>
              <a:rPr lang="en-US" b="1" dirty="0"/>
              <a:t>From 1926-1929 there was period of relative prosperity</a:t>
            </a:r>
          </a:p>
          <a:p>
            <a:r>
              <a:rPr lang="en-US" b="1" dirty="0"/>
              <a:t>Frances balanced economy and conservative investment policies delayed the effects of Great Depression until 1932</a:t>
            </a:r>
          </a:p>
          <a:p>
            <a:endParaRPr lang="en-US" dirty="0"/>
          </a:p>
        </p:txBody>
      </p:sp>
    </p:spTree>
    <p:extLst>
      <p:ext uri="{BB962C8B-B14F-4D97-AF65-F5344CB8AC3E}">
        <p14:creationId xmlns:p14="http://schemas.microsoft.com/office/powerpoint/2010/main" val="936336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DC3E-9AD9-47B4-8D89-853CD1AD819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C9847D6-E927-4B5F-8927-1068B88A003B}"/>
              </a:ext>
            </a:extLst>
          </p:cNvPr>
          <p:cNvSpPr>
            <a:spLocks noGrp="1"/>
          </p:cNvSpPr>
          <p:nvPr>
            <p:ph idx="1"/>
          </p:nvPr>
        </p:nvSpPr>
        <p:spPr>
          <a:xfrm>
            <a:off x="1066800" y="1698171"/>
            <a:ext cx="10058400" cy="4457700"/>
          </a:xfrm>
        </p:spPr>
        <p:txBody>
          <a:bodyPr>
            <a:normAutofit/>
          </a:bodyPr>
          <a:lstStyle/>
          <a:p>
            <a:r>
              <a:rPr lang="en-US" sz="2800" b="1" dirty="0"/>
              <a:t>The Popular Front</a:t>
            </a:r>
          </a:p>
          <a:p>
            <a:pPr lvl="1"/>
            <a:r>
              <a:rPr lang="en-US" sz="2800" b="1" dirty="0"/>
              <a:t>Left-wing coalition, took control in 1936 and instituted what is referred to as the French “New Deal”  </a:t>
            </a:r>
          </a:p>
          <a:p>
            <a:pPr lvl="1"/>
            <a:r>
              <a:rPr lang="en-US" sz="2800" b="1" dirty="0"/>
              <a:t>Instituted Policies Include </a:t>
            </a:r>
          </a:p>
          <a:p>
            <a:pPr lvl="2"/>
            <a:r>
              <a:rPr lang="en-US" sz="2400" b="1" dirty="0"/>
              <a:t>Right to bargain collectively </a:t>
            </a:r>
          </a:p>
          <a:p>
            <a:pPr lvl="2"/>
            <a:r>
              <a:rPr lang="en-US" sz="2400" b="1" dirty="0"/>
              <a:t>Forty-hour work week </a:t>
            </a:r>
          </a:p>
          <a:p>
            <a:pPr lvl="2"/>
            <a:r>
              <a:rPr lang="en-US" sz="2400" b="1" dirty="0"/>
              <a:t>Two-week paid vacations</a:t>
            </a:r>
          </a:p>
          <a:p>
            <a:pPr lvl="2"/>
            <a:r>
              <a:rPr lang="en-US" sz="2400" b="1" dirty="0"/>
              <a:t>Minimum wages </a:t>
            </a:r>
          </a:p>
        </p:txBody>
      </p:sp>
    </p:spTree>
    <p:extLst>
      <p:ext uri="{BB962C8B-B14F-4D97-AF65-F5344CB8AC3E}">
        <p14:creationId xmlns:p14="http://schemas.microsoft.com/office/powerpoint/2010/main" val="1034053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cience Project 16x9">
  <a:themeElements>
    <a:clrScheme name="Custom 18">
      <a:dk1>
        <a:sysClr val="windowText" lastClr="000000"/>
      </a:dk1>
      <a:lt1>
        <a:sysClr val="window" lastClr="FFFFFF"/>
      </a:lt1>
      <a:dk2>
        <a:srgbClr val="696464"/>
      </a:dk2>
      <a:lt2>
        <a:srgbClr val="E9E5DC"/>
      </a:lt2>
      <a:accent1>
        <a:srgbClr val="C00000"/>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060.potx" id="{B0D06C54-B873-49D2-AD73-EE9BB8599BFF}" vid="{334807F6-B3E0-4323-AC38-BDC7A606DAA1}"/>
    </a:ext>
  </a:extLst>
</a:theme>
</file>

<file path=ppt/theme/theme2.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Science project presentation (widescreen)</Template>
  <TotalTime>431</TotalTime>
  <Words>1625</Words>
  <Application>Microsoft Office PowerPoint</Application>
  <PresentationFormat>Widescreen</PresentationFormat>
  <Paragraphs>166</Paragraphs>
  <Slides>20</Slides>
  <Notes>20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Arial</vt:lpstr>
      <vt:lpstr>Science Project 16x9</vt:lpstr>
      <vt:lpstr>Europe in the Interwar Period </vt:lpstr>
      <vt:lpstr>An Uncertain Peace </vt:lpstr>
      <vt:lpstr>The French Policy of Coercion (1919-1924)</vt:lpstr>
      <vt:lpstr>The Hopeful Years (1924-1929)</vt:lpstr>
      <vt:lpstr>PowerPoint Presentation</vt:lpstr>
      <vt:lpstr>The Great Depression </vt:lpstr>
      <vt:lpstr>Democratic States: Great Britain </vt:lpstr>
      <vt:lpstr>Democratic States: France </vt:lpstr>
      <vt:lpstr>PowerPoint Presentation</vt:lpstr>
      <vt:lpstr>Democratic States: The Scandinavian States </vt:lpstr>
      <vt:lpstr>The Authoritarian and Totalitarian States </vt:lpstr>
      <vt:lpstr>Fascist Italy </vt:lpstr>
      <vt:lpstr>PowerPoint Presentation</vt:lpstr>
      <vt:lpstr>Weimar Republic </vt:lpstr>
      <vt:lpstr>Rise of Hitler and the Nazis </vt:lpstr>
      <vt:lpstr>PowerPoint Presentation</vt:lpstr>
      <vt:lpstr>PowerPoint Presentation</vt:lpstr>
      <vt:lpstr>Soviet Union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 in the Interwar Period</dc:title>
  <dc:creator>Phillip Thurmond</dc:creator>
  <cp:lastModifiedBy>Phillip Thurmond</cp:lastModifiedBy>
  <cp:revision>18</cp:revision>
  <cp:lastPrinted>2019-12-04T18:48:53Z</cp:lastPrinted>
  <dcterms:created xsi:type="dcterms:W3CDTF">2019-12-04T14:14:09Z</dcterms:created>
  <dcterms:modified xsi:type="dcterms:W3CDTF">2019-12-04T21:25:28Z</dcterms:modified>
</cp:coreProperties>
</file>