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8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35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99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5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37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01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28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2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8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0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9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4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20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File:Kaiserin_Maria_Theresia_(HRR)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4/49/Acprussiamap2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8D1B2E-5F1D-413F-856D-ED81184ADA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6" r="9091" b="4455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8C8D824E-2FE2-436D-BA86-C0386D8FA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819E6-D174-4AE2-947E-27BEBE82A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>
            <a:normAutofit/>
          </a:bodyPr>
          <a:lstStyle/>
          <a:p>
            <a:r>
              <a:rPr lang="en-US" sz="4800" dirty="0"/>
              <a:t>Enlightened Absolutism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386D1-2E55-4A8B-898E-DC133162F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42302"/>
            <a:ext cx="8133478" cy="406566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4E62E99-E55A-4404-B79D-9C8CC8523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F2B71E6-6516-4BB6-B895-35E8F2892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7BB39608-D59B-4A40-BD24-A3B510F02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6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ABE15D-9F81-4D09-A9B3-3A9D086C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Enlightened Reforms of Frederick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E8C28-D511-457F-83E0-7C8CFEDD1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3920"/>
            <a:ext cx="11186559" cy="4500880"/>
          </a:xfrm>
        </p:spPr>
        <p:txBody>
          <a:bodyPr>
            <a:normAutofit/>
          </a:bodyPr>
          <a:lstStyle/>
          <a:p>
            <a:r>
              <a:rPr lang="en-US" sz="2800" dirty="0"/>
              <a:t>Frederick saw himself as the “first servant of the state.”</a:t>
            </a:r>
          </a:p>
          <a:p>
            <a:r>
              <a:rPr lang="en-US" sz="2800" dirty="0"/>
              <a:t>His reforms were mostly intended to increase the power of the state.</a:t>
            </a:r>
          </a:p>
          <a:p>
            <a:r>
              <a:rPr lang="en-US" sz="2800" dirty="0"/>
              <a:t>The peasantry did not really benefit from his reforms.</a:t>
            </a:r>
          </a:p>
          <a:p>
            <a:r>
              <a:rPr lang="en-US" sz="2800" dirty="0"/>
              <a:t>Allowed religious freedom (although less so for Jews).</a:t>
            </a:r>
          </a:p>
          <a:p>
            <a:pPr lvl="1"/>
            <a:r>
              <a:rPr lang="en-US" sz="2400" dirty="0"/>
              <a:t>Jews finally gained religious freedom in 1794, eight years after Frederick’s death.</a:t>
            </a:r>
          </a:p>
          <a:p>
            <a:r>
              <a:rPr lang="en-US" sz="2800" dirty="0"/>
              <a:t>Promoted education in schools and universities.</a:t>
            </a:r>
          </a:p>
          <a:p>
            <a:r>
              <a:rPr lang="en-US" sz="2800" dirty="0"/>
              <a:t>In reality, gains in primary education were very modest</a:t>
            </a:r>
          </a:p>
        </p:txBody>
      </p:sp>
    </p:spTree>
    <p:extLst>
      <p:ext uri="{BB962C8B-B14F-4D97-AF65-F5344CB8AC3E}">
        <p14:creationId xmlns:p14="http://schemas.microsoft.com/office/powerpoint/2010/main" val="4069387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BD8D-0F06-48F9-BFD5-C448A3F3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8F42C-2337-4C96-ADFA-40C9CB54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71599" cy="4439847"/>
          </a:xfrm>
        </p:spPr>
        <p:txBody>
          <a:bodyPr>
            <a:normAutofit/>
          </a:bodyPr>
          <a:lstStyle/>
          <a:p>
            <a:r>
              <a:rPr lang="en-US" sz="2200" dirty="0"/>
              <a:t>Codified and streamlined laws.</a:t>
            </a:r>
          </a:p>
          <a:p>
            <a:pPr lvl="1"/>
            <a:r>
              <a:rPr lang="en-US" sz="2200" dirty="0"/>
              <a:t>laws throughout Prussia were simplified into </a:t>
            </a:r>
            <a:r>
              <a:rPr lang="en-US" sz="2200" dirty="0" err="1"/>
              <a:t>aunified</a:t>
            </a:r>
            <a:r>
              <a:rPr lang="en-US" sz="2200" dirty="0"/>
              <a:t> national code of law.</a:t>
            </a:r>
          </a:p>
          <a:p>
            <a:pPr lvl="1"/>
            <a:r>
              <a:rPr lang="en-US" sz="2200" dirty="0"/>
              <a:t>Judicial system became efficient in deciding cases quickly and impartially.</a:t>
            </a:r>
          </a:p>
          <a:p>
            <a:r>
              <a:rPr lang="en-US" sz="2200" dirty="0"/>
              <a:t>Freed serfs on crown lands in 1763.</a:t>
            </a:r>
          </a:p>
          <a:p>
            <a:pPr lvl="1"/>
            <a:r>
              <a:rPr lang="en-US" sz="2200" dirty="0"/>
              <a:t>Frederick’s motive: peasants were needed for the army.</a:t>
            </a:r>
          </a:p>
          <a:p>
            <a:pPr lvl="1"/>
            <a:r>
              <a:rPr lang="en-US" sz="2200" dirty="0"/>
              <a:t>Serfdom remained in full-force on noble estates</a:t>
            </a:r>
          </a:p>
          <a:p>
            <a:r>
              <a:rPr lang="en-US" sz="2200" dirty="0"/>
              <a:t>He improved the state bureaucracy by requiring examinations for civil servants.</a:t>
            </a:r>
          </a:p>
          <a:p>
            <a:r>
              <a:rPr lang="en-US" sz="2200" dirty="0"/>
              <a:t>Reduced censorship</a:t>
            </a:r>
          </a:p>
          <a:p>
            <a:r>
              <a:rPr lang="en-US" sz="2200" dirty="0"/>
              <a:t>He abolished capital punishment (but not in the army).</a:t>
            </a:r>
          </a:p>
          <a:p>
            <a:r>
              <a:rPr lang="en-US" sz="2200" dirty="0"/>
              <a:t>He encouraged immigration</a:t>
            </a:r>
          </a:p>
          <a:p>
            <a:r>
              <a:rPr lang="en-US" sz="2200" dirty="0"/>
              <a:t>He encouraged industrial and agricultural growth.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2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F2991-51B2-453E-9966-CA4280BA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5CB09-CB02-446A-9088-6508BD72B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39519" cy="422648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Serfdom on noble lands maintained</a:t>
            </a:r>
          </a:p>
          <a:p>
            <a:r>
              <a:rPr lang="en-US" sz="3200" dirty="0"/>
              <a:t>The “</a:t>
            </a:r>
            <a:r>
              <a:rPr lang="en-US" sz="3200" b="1" dirty="0"/>
              <a:t>Junkers</a:t>
            </a:r>
            <a:r>
              <a:rPr lang="en-US" sz="3200" dirty="0"/>
              <a:t>” (Prussian nobility) were the backbone of Prussia’s military and the state.</a:t>
            </a:r>
          </a:p>
          <a:p>
            <a:pPr lvl="1"/>
            <a:r>
              <a:rPr lang="en-US" sz="2800" dirty="0"/>
              <a:t>State did not recognize marriages between nobles and commoners.</a:t>
            </a:r>
          </a:p>
          <a:p>
            <a:pPr lvl="1"/>
            <a:r>
              <a:rPr lang="en-US" sz="2800" dirty="0"/>
              <a:t>Nobles were not allowed to sell their lands to non-nobles.</a:t>
            </a:r>
          </a:p>
          <a:p>
            <a:r>
              <a:rPr lang="en-US" sz="3200" dirty="0"/>
              <a:t>Middle-class found it extremely difficult to move up socially.</a:t>
            </a:r>
          </a:p>
          <a:p>
            <a:pPr lvl="1"/>
            <a:r>
              <a:rPr lang="en-US" sz="2800" dirty="0"/>
              <a:t>Civilian bureaucrats were not permitted to enter the nobility.</a:t>
            </a:r>
          </a:p>
          <a:p>
            <a:pPr lvl="1"/>
            <a:r>
              <a:rPr lang="en-US" sz="2800" dirty="0"/>
              <a:t>However, in the judicial system, 2/3 of judges were non-nobles</a:t>
            </a:r>
          </a:p>
        </p:txBody>
      </p:sp>
    </p:spTree>
    <p:extLst>
      <p:ext uri="{BB962C8B-B14F-4D97-AF65-F5344CB8AC3E}">
        <p14:creationId xmlns:p14="http://schemas.microsoft.com/office/powerpoint/2010/main" val="424832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6C3F-C66F-4C78-8B4B-EF8876C7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Catherine the Great (Catherine II) (r. 1762-1798)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CC16-7FC6-4C60-8828-99351234D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6909199" cy="430776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Background </a:t>
            </a:r>
          </a:p>
          <a:p>
            <a:pPr lvl="1"/>
            <a:r>
              <a:rPr lang="en-US" sz="2400" dirty="0"/>
              <a:t>Empress of Russia </a:t>
            </a:r>
          </a:p>
          <a:p>
            <a:pPr lvl="1"/>
            <a:r>
              <a:rPr lang="en-US" sz="2400" dirty="0">
                <a:latin typeface="Bookman Old Style" panose="02050604050505020204" pitchFamily="18" charset="0"/>
              </a:rPr>
              <a:t>One of the greatest rulers in European history</a:t>
            </a:r>
          </a:p>
          <a:p>
            <a:pPr lvl="1"/>
            <a:r>
              <a:rPr lang="en-US" sz="2400" dirty="0">
                <a:latin typeface="Bookman Old Style" panose="02050604050505020204" pitchFamily="18" charset="0"/>
              </a:rPr>
              <a:t>She was perhaps the least “enlightened” of the enlightened despots.</a:t>
            </a:r>
          </a:p>
          <a:p>
            <a:pPr lvl="1"/>
            <a:r>
              <a:rPr lang="en-US" sz="2400" dirty="0">
                <a:latin typeface="Bookman Old Style" panose="02050604050505020204" pitchFamily="18" charset="0"/>
              </a:rPr>
              <a:t>German princess who became Queen after her husband, Peter III, was assassinated during the Seven Years’ War.</a:t>
            </a:r>
          </a:p>
          <a:p>
            <a:pPr lvl="1"/>
            <a:r>
              <a:rPr lang="en-US" sz="2400" dirty="0">
                <a:latin typeface="Bookman Old Style" panose="02050604050505020204" pitchFamily="18" charset="0"/>
              </a:rPr>
              <a:t>Lover of French culture (she refused to speak German or Russian); considered herself a child of the Enlightenment.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commons/thumb/2/23/Johann-Baptist_Lampi_d._%C3%84._007.jpg/220px-Johann-Baptist_Lampi_d._%C3%84._007.jpg">
            <a:extLst>
              <a:ext uri="{FF2B5EF4-FFF2-40B4-BE49-F238E27FC236}">
                <a16:creationId xmlns:a16="http://schemas.microsoft.com/office/drawing/2014/main" id="{D0E64528-28D5-485B-85BC-0ACC73DCA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839" y="2476001"/>
            <a:ext cx="3139839" cy="3924799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907138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0ABB2-6EA1-4039-9C2B-92AF61E1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Pugachev</a:t>
            </a:r>
            <a:r>
              <a:rPr lang="en-US" dirty="0"/>
              <a:t> Rebellion (1773)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2AAB9-9496-4D99-8D64-1FEEB6812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6370719" cy="4521127"/>
          </a:xfrm>
        </p:spPr>
        <p:txBody>
          <a:bodyPr/>
          <a:lstStyle/>
          <a:p>
            <a:r>
              <a:rPr lang="en-US" sz="3200" dirty="0"/>
              <a:t>Eugene </a:t>
            </a:r>
            <a:r>
              <a:rPr lang="en-US" sz="3200" dirty="0" err="1"/>
              <a:t>Pugachev</a:t>
            </a:r>
            <a:endParaRPr lang="en-US" sz="3200" dirty="0"/>
          </a:p>
          <a:p>
            <a:pPr lvl="1"/>
            <a:r>
              <a:rPr lang="en-US" sz="2800" dirty="0"/>
              <a:t>a Cossack soldier, led a huge serf uprising.</a:t>
            </a:r>
          </a:p>
          <a:p>
            <a:pPr lvl="1"/>
            <a:r>
              <a:rPr lang="en-US" sz="2800" dirty="0"/>
              <a:t>He demanded end to serfdom, taxes and army service.</a:t>
            </a:r>
          </a:p>
          <a:p>
            <a:pPr lvl="1"/>
            <a:r>
              <a:rPr lang="en-US" sz="2800" dirty="0"/>
              <a:t>Landlords and officials were murdered all over southwestern Russia.</a:t>
            </a:r>
          </a:p>
          <a:p>
            <a:pPr lvl="1"/>
            <a:r>
              <a:rPr lang="en-US" sz="2800" dirty="0" err="1"/>
              <a:t>Pugachev</a:t>
            </a:r>
            <a:r>
              <a:rPr lang="en-US" sz="2800" dirty="0"/>
              <a:t> was eventually captured and executed.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commons/thumb/b/bf/Pugachyov.jpg/220px-Pugachyov.jpg">
            <a:extLst>
              <a:ext uri="{FF2B5EF4-FFF2-40B4-BE49-F238E27FC236}">
                <a16:creationId xmlns:a16="http://schemas.microsoft.com/office/drawing/2014/main" id="{D474121A-D678-488E-B914-42FDD839F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260" y="2336872"/>
            <a:ext cx="3045460" cy="4000626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69684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EDDF-AB35-411F-A475-81899E06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Catherine’s Reforms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52DEE-C6EE-47AC-937B-41CB5E93E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680" y="2336873"/>
            <a:ext cx="6217920" cy="4196007"/>
          </a:xfrm>
        </p:spPr>
        <p:txBody>
          <a:bodyPr>
            <a:normAutofit/>
          </a:bodyPr>
          <a:lstStyle/>
          <a:p>
            <a:r>
              <a:rPr lang="en-US" sz="2800" dirty="0"/>
              <a:t>Nobility</a:t>
            </a:r>
          </a:p>
          <a:p>
            <a:pPr lvl="1"/>
            <a:r>
              <a:rPr lang="en-US" sz="2400" dirty="0"/>
              <a:t>Serfdom spread to new areas (e.g. Ukraine)</a:t>
            </a:r>
          </a:p>
          <a:p>
            <a:pPr lvl="1"/>
            <a:r>
              <a:rPr lang="en-US" sz="2400" dirty="0"/>
              <a:t>1785, Catherine freed nobles from taxes and state service</a:t>
            </a:r>
          </a:p>
          <a:p>
            <a:pPr lvl="1"/>
            <a:r>
              <a:rPr lang="en-US" sz="2400" dirty="0"/>
              <a:t>Confiscated Orthodox Church lands and gave them to her favorite officials</a:t>
            </a:r>
          </a:p>
          <a:p>
            <a:pPr lvl="1"/>
            <a:r>
              <a:rPr lang="en-US" sz="2400" dirty="0"/>
              <a:t>Nobles reached their height while serfs were worse off</a:t>
            </a:r>
          </a:p>
          <a:p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31A04-B3AB-44A0-B7DF-16433C66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1600" y="2336873"/>
            <a:ext cx="5262879" cy="3599316"/>
          </a:xfrm>
        </p:spPr>
        <p:txBody>
          <a:bodyPr>
            <a:normAutofit/>
          </a:bodyPr>
          <a:lstStyle/>
          <a:p>
            <a:r>
              <a:rPr lang="en-US" sz="2800" dirty="0"/>
              <a:t>Western Reforms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Architects, artists, musicians and writers were invited to Russia.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Culturally, Russia gained the respect of western European countries.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48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1FB6-31C3-4A1B-80F1-94A29DBA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8B1B-7696-49E2-A288-8D06A6E41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040" y="2336872"/>
            <a:ext cx="5517279" cy="3599316"/>
          </a:xfrm>
        </p:spPr>
        <p:txBody>
          <a:bodyPr>
            <a:normAutofit/>
          </a:bodyPr>
          <a:lstStyle/>
          <a:p>
            <a:r>
              <a:rPr lang="en-US" sz="2800" dirty="0"/>
              <a:t>Educational Reforms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supported the first private printing presses.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The number of books published annually in Russia increased 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A school for noble girls founded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6F103-EED6-4F46-AA3C-50FFEA139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7840" y="2336872"/>
            <a:ext cx="6451599" cy="4216327"/>
          </a:xfrm>
        </p:spPr>
        <p:txBody>
          <a:bodyPr>
            <a:normAutofit/>
          </a:bodyPr>
          <a:lstStyle/>
          <a:p>
            <a:r>
              <a:rPr lang="en-US" sz="2800" dirty="0"/>
              <a:t>Religion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limited degree of religious toleration was allowed.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Catherine stopped gov’t policy of persecuting Old Believers </a:t>
            </a:r>
          </a:p>
          <a:p>
            <a:pPr lvl="2"/>
            <a:r>
              <a:rPr lang="en-US" sz="2200" dirty="0">
                <a:cs typeface="Times New Roman" pitchFamily="18" charset="0"/>
              </a:rPr>
              <a:t>(ultra-conservative and dissident sect of the Orthodox Church).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Jews were granted civil equality.</a:t>
            </a:r>
          </a:p>
          <a:p>
            <a:pPr lvl="2"/>
            <a:r>
              <a:rPr lang="en-US" sz="2200" dirty="0">
                <a:cs typeface="Times New Roman" pitchFamily="18" charset="0"/>
              </a:rPr>
              <a:t>Does not mean they are completely equal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9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0EC7D-E165-4432-B4BB-86A26F153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Territorial Growth under Catherine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C4EB-5506-4680-AF94-5295F966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65753"/>
            <a:ext cx="10282319" cy="4368727"/>
          </a:xfrm>
        </p:spPr>
        <p:txBody>
          <a:bodyPr>
            <a:normAutofit/>
          </a:bodyPr>
          <a:lstStyle/>
          <a:p>
            <a:r>
              <a:rPr lang="en-US" sz="2800" dirty="0">
                <a:cs typeface="Times New Roman" pitchFamily="18" charset="0"/>
              </a:rPr>
              <a:t>She annexed Polish territory under the 3 partitions with Prussia and Austria in 1772, 1793 and 1795.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Poland’s government of nobles was ineffective as the </a:t>
            </a:r>
            <a:r>
              <a:rPr lang="en-US" sz="2400" i="1" dirty="0">
                <a:cs typeface="Times New Roman" pitchFamily="18" charset="0"/>
              </a:rPr>
              <a:t>liberum</a:t>
            </a:r>
            <a:r>
              <a:rPr lang="en-US" sz="2400" dirty="0">
                <a:cs typeface="Times New Roman" pitchFamily="18" charset="0"/>
              </a:rPr>
              <a:t> veto required unanimous agreement for the gov’t to act.</a:t>
            </a:r>
          </a:p>
          <a:p>
            <a:r>
              <a:rPr lang="en-US" sz="2800" dirty="0">
                <a:cs typeface="Times New Roman" pitchFamily="18" charset="0"/>
              </a:rPr>
              <a:t>Gained Ottoman land in the Crimea controlled by the Tartars.</a:t>
            </a:r>
          </a:p>
          <a:p>
            <a:r>
              <a:rPr lang="en-US" sz="2800" dirty="0">
                <a:cs typeface="Times New Roman" pitchFamily="18" charset="0"/>
              </a:rPr>
              <a:t>Began conquest of the Caucasus region.</a:t>
            </a:r>
          </a:p>
          <a:p>
            <a:r>
              <a:rPr lang="en-US" sz="2800" dirty="0">
                <a:cs typeface="Times New Roman" pitchFamily="18" charset="0"/>
              </a:rPr>
              <a:t>Expansion provided Catherine with new lands with which to give the nobility (to earn their loyalty).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65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E342-AFD8-4DAE-AC9B-0C6CB74E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C26A7-6EBA-42BB-A331-72CF00B39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le:Rzeczpospolita Rozbiory 3.png">
            <a:extLst>
              <a:ext uri="{FF2B5EF4-FFF2-40B4-BE49-F238E27FC236}">
                <a16:creationId xmlns:a16="http://schemas.microsoft.com/office/drawing/2014/main" id="{39293958-3FB2-4531-9DD1-24E48679E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120" y="1"/>
            <a:ext cx="12263120" cy="68580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500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EE91A-AAFF-4FF0-8693-CC0728E9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Austria: Maria Theresa </a:t>
            </a:r>
            <a:r>
              <a:rPr lang="en-US" dirty="0">
                <a:cs typeface="Times New Roman" pitchFamily="18" charset="0"/>
              </a:rPr>
              <a:t>(r. 1740-1780)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679E-A593-411B-9560-32D30A21A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60" y="2082801"/>
            <a:ext cx="11359279" cy="477519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Times New Roman" pitchFamily="18" charset="0"/>
              </a:rPr>
              <a:t>She assumed the Habsburg Empire from her father, Charles VII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Pragmatic Sanction of 1713: Issued by Leopold I and agreed to by the Great Powers that the Habsburg Empire would remain intact under his daughter’s rule</a:t>
            </a:r>
          </a:p>
          <a:p>
            <a:pPr lvl="1"/>
            <a:r>
              <a:rPr lang="en-US" sz="3200" dirty="0">
                <a:cs typeface="Times New Roman" pitchFamily="18" charset="0"/>
              </a:rPr>
              <a:t>Officially, she was Archduchess of Austria and Queen of Hungary and Bohemia.</a:t>
            </a:r>
          </a:p>
          <a:p>
            <a:pPr lvl="1"/>
            <a:r>
              <a:rPr lang="en-US" altLang="en-US" sz="3200" dirty="0">
                <a:cs typeface="Times New Roman" panose="02020603050405020304" pitchFamily="18" charset="0"/>
              </a:rPr>
              <a:t>She sought to improve the condition of her people through absolute rule.</a:t>
            </a:r>
          </a:p>
          <a:p>
            <a:pPr lvl="1"/>
            <a:r>
              <a:rPr lang="en-US" altLang="en-US" sz="3200" dirty="0">
                <a:cs typeface="Times New Roman" panose="02020603050405020304" pitchFamily="18" charset="0"/>
              </a:rPr>
              <a:t>She was conservative and cautious (unlike her son, Joseph II who was a bold reformer but brought the empire to near rebellion).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8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26B1-FC3B-41BE-A9E4-B5362E6D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Enlightened Absolutism (1740-1815)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0E40-8DEB-49C7-AA7F-A772E5958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90750"/>
            <a:ext cx="11178304" cy="4229099"/>
          </a:xfrm>
        </p:spPr>
        <p:txBody>
          <a:bodyPr>
            <a:normAutofit/>
          </a:bodyPr>
          <a:lstStyle/>
          <a:p>
            <a:r>
              <a:rPr lang="en-US" altLang="en-US" dirty="0"/>
              <a:t>In the 18th century, a number of states in eastern and central Europe experimented with enlightened absolutism</a:t>
            </a:r>
          </a:p>
          <a:p>
            <a:pPr lvl="1"/>
            <a:r>
              <a:rPr lang="en-US" altLang="en-US" dirty="0"/>
              <a:t>The philosophes inspired and supported the reforms of the Enlightened Despots.</a:t>
            </a:r>
          </a:p>
          <a:p>
            <a:pPr lvl="1"/>
            <a:r>
              <a:rPr lang="en-US" altLang="en-US" dirty="0"/>
              <a:t>They believed absolute rulers should promote the good of the people.</a:t>
            </a:r>
          </a:p>
          <a:p>
            <a:pPr lvl="1"/>
            <a:r>
              <a:rPr lang="en-US" altLang="en-US" dirty="0"/>
              <a:t>Yet they believed, like Thomas Hobbes earlier, that people were not capable of ruling themselves.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Reforms of the enlightened despots were modest. They provided</a:t>
            </a:r>
          </a:p>
          <a:p>
            <a:pPr lvl="1"/>
            <a:r>
              <a:rPr lang="en-US" altLang="en-US" dirty="0"/>
              <a:t>religious toleration</a:t>
            </a:r>
          </a:p>
          <a:p>
            <a:pPr lvl="1"/>
            <a:r>
              <a:rPr lang="en-US" altLang="en-US" dirty="0"/>
              <a:t>streamlined legal codes</a:t>
            </a:r>
          </a:p>
          <a:p>
            <a:pPr lvl="1"/>
            <a:r>
              <a:rPr lang="en-US" altLang="en-US" dirty="0"/>
              <a:t>increased access to education</a:t>
            </a:r>
          </a:p>
          <a:p>
            <a:pPr lvl="1"/>
            <a:r>
              <a:rPr lang="en-US" altLang="en-US" dirty="0"/>
              <a:t>reduction or elimination of torture and the death penalty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88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8CDA-2BBC-45D0-BE4C-B8BA39F3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21B74-D3EB-4A0B-BF95-7F27154E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Kaiserin Maria Theresia (HRR).jpg">
            <a:hlinkClick r:id="rId2"/>
            <a:extLst>
              <a:ext uri="{FF2B5EF4-FFF2-40B4-BE49-F238E27FC236}">
                <a16:creationId xmlns:a16="http://schemas.microsoft.com/office/drawing/2014/main" id="{39CCE430-3090-4275-A789-A670E2D40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0"/>
            <a:ext cx="6515100" cy="6855401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172709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28C4-083C-4FC0-BCF9-ECCB08AD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 of Austrian Succession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B56CA-7EF7-4012-AB5E-8585AF405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68212" cy="4521127"/>
          </a:xfrm>
        </p:spPr>
        <p:txBody>
          <a:bodyPr/>
          <a:lstStyle/>
          <a:p>
            <a:r>
              <a:rPr lang="en-US" sz="3200" dirty="0">
                <a:cs typeface="Times New Roman" pitchFamily="18" charset="0"/>
              </a:rPr>
              <a:t>As a female, Maria Theresa could not assume the title of Holy Roman Emperor.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This issue cast doubts among the Great Powers regarding her legitimacy as ruler of the Habsburg Empire.</a:t>
            </a:r>
          </a:p>
          <a:p>
            <a:r>
              <a:rPr lang="en-US" sz="3200" dirty="0">
                <a:cs typeface="Times New Roman" pitchFamily="18" charset="0"/>
              </a:rPr>
              <a:t>Although Maria Theresa lost Silesia to Prussia, she saved her leadership of the empire.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The Hungarian nobility helped the queen to defeat the Bohemian revolt and preserve the empire.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42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5878-D8DD-476D-B9B3-927AF890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Centralizing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3D1E-C94D-4094-B630-A2DC621A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2800"/>
            <a:ext cx="10885146" cy="4775200"/>
          </a:xfrm>
        </p:spPr>
        <p:txBody>
          <a:bodyPr>
            <a:normAutofit/>
          </a:bodyPr>
          <a:lstStyle/>
          <a:p>
            <a:r>
              <a:rPr lang="en-US" sz="2800" dirty="0">
                <a:cs typeface="Times New Roman" pitchFamily="18" charset="0"/>
              </a:rPr>
              <a:t>She limited the power of the nobles.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Reduced power of the lords over their serfs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Some serfs were partially freed.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Feudal dues by peasants were reduced or eliminated.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Nobles were taxed.</a:t>
            </a:r>
          </a:p>
          <a:p>
            <a:r>
              <a:rPr lang="en-US" sz="2800" dirty="0">
                <a:cs typeface="Times New Roman" pitchFamily="18" charset="0"/>
              </a:rPr>
              <a:t>Maria Theresa did more to help the condition of serfs than any ruler in European history up to that time (only her son, Joseph II, did more).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Response to the terrible famine and disease of the 1770s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Increased the empire’s standing army from 30,000 to over 100,000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Reduced the practice of torture in legal proceedings</a:t>
            </a:r>
          </a:p>
          <a:p>
            <a:pPr lvl="1"/>
            <a:endParaRPr lang="en-US" alt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44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6471-890B-40D0-8D22-BFF10031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Religion and Economics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33618-B7EA-4968-8217-8980839A6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5537200" cy="43009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Religion:</a:t>
            </a:r>
          </a:p>
          <a:p>
            <a:r>
              <a:rPr lang="en-US" sz="2800" dirty="0"/>
              <a:t>Brought control of the catholic Church under State control in Austria </a:t>
            </a:r>
          </a:p>
          <a:p>
            <a:r>
              <a:rPr lang="en-US" sz="2800" dirty="0">
                <a:cs typeface="Times New Roman" pitchFamily="18" charset="0"/>
              </a:rPr>
              <a:t>Sought to reduce pope’s influence in Austria</a:t>
            </a:r>
          </a:p>
          <a:p>
            <a:r>
              <a:rPr lang="en-US" sz="2800" dirty="0">
                <a:cs typeface="Times New Roman" pitchFamily="18" charset="0"/>
              </a:rPr>
              <a:t>Taxed the Catholic Church in Austria</a:t>
            </a:r>
          </a:p>
          <a:p>
            <a:r>
              <a:rPr lang="en-US" sz="2800" dirty="0">
                <a:cs typeface="Times New Roman" pitchFamily="18" charset="0"/>
              </a:rPr>
              <a:t>She believed that the Church and the nobility were the foundations of the state.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4F248B-CA66-4D7C-8250-10A99E002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667" y="2336872"/>
            <a:ext cx="5537200" cy="45211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Economics:</a:t>
            </a:r>
          </a:p>
          <a:p>
            <a:r>
              <a:rPr lang="en-US" sz="2800" dirty="0"/>
              <a:t>Promoted economic growth</a:t>
            </a:r>
          </a:p>
          <a:p>
            <a:r>
              <a:rPr lang="en-US" sz="2800" dirty="0">
                <a:cs typeface="Times New Roman" pitchFamily="18" charset="0"/>
              </a:rPr>
              <a:t>Abolished guilds</a:t>
            </a:r>
          </a:p>
          <a:p>
            <a:r>
              <a:rPr lang="en-US" sz="2800" dirty="0">
                <a:cs typeface="Times New Roman" pitchFamily="18" charset="0"/>
              </a:rPr>
              <a:t>Abolished internal customs duties </a:t>
            </a:r>
          </a:p>
          <a:p>
            <a:r>
              <a:rPr lang="en-US" sz="2800" dirty="0">
                <a:cs typeface="Times New Roman" pitchFamily="18" charset="0"/>
              </a:rPr>
              <a:t>Improved transportation: roads, ports</a:t>
            </a:r>
          </a:p>
          <a:p>
            <a:r>
              <a:rPr lang="en-US" sz="2800" dirty="0">
                <a:cs typeface="Times New Roman" pitchFamily="18" charset="0"/>
              </a:rPr>
              <a:t>Supported private enterprise</a:t>
            </a:r>
          </a:p>
          <a:p>
            <a:r>
              <a:rPr lang="en-US" sz="2800" dirty="0">
                <a:cs typeface="Times New Roman" pitchFamily="18" charset="0"/>
              </a:rPr>
              <a:t>Encouraged immigration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54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A8D5D7-156B-45E9-A388-13BF4B66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Maria Theresa an Enlightened Ruler?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F07F19-8B08-43D7-8C8B-632B57D19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376212" cy="40300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600" dirty="0">
                <a:cs typeface="Times New Roman" pitchFamily="18" charset="0"/>
              </a:rPr>
              <a:t>Maria Theresa is NOT considered, however, an enlightened despot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cs typeface="Times New Roman" pitchFamily="18" charset="0"/>
              </a:rPr>
              <a:t>She was not a fan of the Enlightenment.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cs typeface="Times New Roman" pitchFamily="18" charset="0"/>
              </a:rPr>
              <a:t>She did not go as far as others in allowing religious toleration (which her son did, along with Frederick the Great and Catherine the Great).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cs typeface="Times New Roman" pitchFamily="18" charset="0"/>
              </a:rPr>
              <a:t>She did provide some toleration for Protestants.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03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BD06-13DA-4DE0-AC49-FC374657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II (r. 1780-1790)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943A3-E2BB-487A-A04C-6F6362E5C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05279" cy="4233260"/>
          </a:xfrm>
        </p:spPr>
        <p:txBody>
          <a:bodyPr/>
          <a:lstStyle/>
          <a:p>
            <a:r>
              <a:rPr lang="en-US" sz="3200" dirty="0"/>
              <a:t>He ruled with his mother, Maria Theresa, as co-regent until her death in 1780.</a:t>
            </a:r>
          </a:p>
          <a:p>
            <a:r>
              <a:rPr lang="en-US" sz="3200" dirty="0"/>
              <a:t>Perhaps the greatest of the “Enlightened Despots” in terms of reforms but in many ways was among the least effective</a:t>
            </a:r>
          </a:p>
          <a:p>
            <a:pPr lvl="1"/>
            <a:r>
              <a:rPr lang="en-US" sz="2800" dirty="0"/>
              <a:t>He was deeply influenced by the Enlightenment and its emphasis on reforms.</a:t>
            </a:r>
          </a:p>
          <a:p>
            <a:pPr lvl="1"/>
            <a:r>
              <a:rPr lang="en-US" sz="2800" dirty="0"/>
              <a:t>He was a firm believer in absolutism and he could be ruthless in achieving his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4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020B-CBAD-44B0-9B21-1489902A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8522D-2DE8-4650-A607-BF7FE837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http://upload.wikimedia.org/wikipedia/commons/thumb/9/9d/Georg_Decker_001.jpg/220px-Georg_Decker_001.jpg">
            <a:extLst>
              <a:ext uri="{FF2B5EF4-FFF2-40B4-BE49-F238E27FC236}">
                <a16:creationId xmlns:a16="http://schemas.microsoft.com/office/drawing/2014/main" id="{196984E9-31DD-4B66-AE36-5A1754EE6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487" y="-23489"/>
            <a:ext cx="6616788" cy="6881489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622385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E156-2A16-415C-B61F-4E3531E3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Reforms under Joseph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90BB-67F3-462C-9658-1FAEB3637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6667"/>
            <a:ext cx="10800479" cy="452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Abolished serfdom and feudal dues in 1781</a:t>
            </a:r>
          </a:p>
          <a:p>
            <a:pPr lvl="1"/>
            <a:r>
              <a:rPr lang="en-US" dirty="0"/>
              <a:t>Ironically, opposed by many peasants since the law stated that obligations to lords would have to be paid in cash, rather than labor (serfs had little cash available)</a:t>
            </a:r>
          </a:p>
          <a:p>
            <a:r>
              <a:rPr lang="en-US" dirty="0"/>
              <a:t>Nobles resisted their reduced power over the peasantry</a:t>
            </a:r>
          </a:p>
          <a:p>
            <a:r>
              <a:rPr lang="en-US" dirty="0"/>
              <a:t>This edict was rescinded after his death by his brother, Leopold II, who needed support of the nobles.</a:t>
            </a:r>
          </a:p>
          <a:p>
            <a:r>
              <a:rPr lang="en-US" dirty="0"/>
              <a:t>Freedom of religion and civic rights to Protestants and Jews</a:t>
            </a:r>
          </a:p>
          <a:p>
            <a:r>
              <a:rPr lang="en-US" dirty="0"/>
              <a:t>Reduced the influence of the Catholic Church</a:t>
            </a:r>
          </a:p>
          <a:p>
            <a:r>
              <a:rPr lang="en-US" dirty="0"/>
              <a:t>Allowed freedom of the press to a significant degree </a:t>
            </a:r>
          </a:p>
          <a:p>
            <a:r>
              <a:rPr lang="en-US" dirty="0"/>
              <a:t>Reformed the judicial system </a:t>
            </a:r>
          </a:p>
          <a:p>
            <a:r>
              <a:rPr lang="en-US" dirty="0"/>
              <a:t>Abolished torture and ended the death penalty</a:t>
            </a:r>
          </a:p>
          <a:p>
            <a:r>
              <a:rPr lang="en-US" dirty="0"/>
              <a:t>Expanded state schools</a:t>
            </a:r>
          </a:p>
        </p:txBody>
      </p:sp>
    </p:spTree>
    <p:extLst>
      <p:ext uri="{BB962C8B-B14F-4D97-AF65-F5344CB8AC3E}">
        <p14:creationId xmlns:p14="http://schemas.microsoft.com/office/powerpoint/2010/main" val="1327521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6BBE1-8D74-4763-930B-069A22CB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Decline of the Empire under Joseph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AC63-A7FE-4F11-BF2F-4EA9088CA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11037546" cy="4250194"/>
          </a:xfrm>
        </p:spPr>
        <p:txBody>
          <a:bodyPr/>
          <a:lstStyle/>
          <a:p>
            <a:r>
              <a:rPr lang="en-US" sz="3200" dirty="0"/>
              <a:t>Austria was defeated several times in wars with the Ottoman Empire.</a:t>
            </a:r>
          </a:p>
          <a:p>
            <a:r>
              <a:rPr lang="en-US" sz="3200" dirty="0"/>
              <a:t>The Austrian Netherlands were in revolt.</a:t>
            </a:r>
          </a:p>
          <a:p>
            <a:r>
              <a:rPr lang="en-US" sz="3200" dirty="0"/>
              <a:t>Russia was threatening Austria’s interests in eastern Europe and the Balkans.</a:t>
            </a:r>
          </a:p>
          <a:p>
            <a:r>
              <a:rPr lang="en-US" sz="3200" dirty="0"/>
              <a:t>Leopold II was forced to reverse many of Joseph’s radical reforms in order to maintain effective control of the empire.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7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6896-EAB4-4C05-A145-53EA58AF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Frederick the Great (Frederick II) (r. 1740-1786)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9D507-D258-4783-A7C2-9C28B4B48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21" y="2251148"/>
            <a:ext cx="7185603" cy="46068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Background</a:t>
            </a:r>
          </a:p>
          <a:p>
            <a:pPr lvl="1"/>
            <a:r>
              <a:rPr lang="en-US" sz="2800" dirty="0"/>
              <a:t>King of Prussia </a:t>
            </a:r>
          </a:p>
          <a:p>
            <a:pPr lvl="1"/>
            <a:r>
              <a:rPr lang="en-US" sz="2800" dirty="0"/>
              <a:t>One of the greatest rulers in German history</a:t>
            </a:r>
          </a:p>
          <a:p>
            <a:pPr lvl="1"/>
            <a:r>
              <a:rPr lang="en-US" sz="2800" dirty="0"/>
              <a:t>Son of Fredrick William I who gave him a strong military education</a:t>
            </a:r>
          </a:p>
          <a:p>
            <a:pPr lvl="1"/>
            <a:r>
              <a:rPr lang="en-US" sz="2800" dirty="0"/>
              <a:t>Profoundly influenced by the Enlightenment</a:t>
            </a:r>
          </a:p>
          <a:p>
            <a:pPr lvl="1"/>
            <a:r>
              <a:rPr lang="en-US" sz="2800" dirty="0"/>
              <a:t>He considered French learning to be superior.</a:t>
            </a:r>
          </a:p>
          <a:p>
            <a:pPr lvl="1"/>
            <a:r>
              <a:rPr lang="en-US" sz="2800" dirty="0"/>
              <a:t>He patronized Voltaire and invited him to live in his court in Berlin.</a:t>
            </a:r>
          </a:p>
          <a:p>
            <a:pPr lvl="1"/>
            <a:r>
              <a:rPr lang="en-US" sz="2800" dirty="0"/>
              <a:t>Musician and poet</a:t>
            </a:r>
          </a:p>
        </p:txBody>
      </p:sp>
      <p:pic>
        <p:nvPicPr>
          <p:cNvPr id="4" name="Picture 3" descr="Friedrich Zweite Alt.jpg">
            <a:extLst>
              <a:ext uri="{FF2B5EF4-FFF2-40B4-BE49-F238E27FC236}">
                <a16:creationId xmlns:a16="http://schemas.microsoft.com/office/drawing/2014/main" id="{F59045AA-A0FD-4367-9664-FA419C98E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" b="-3"/>
          <a:stretch/>
        </p:blipFill>
        <p:spPr bwMode="auto">
          <a:xfrm>
            <a:off x="8509575" y="2372633"/>
            <a:ext cx="3034725" cy="4055593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83373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BCDB-AFE3-4948-8B6B-9833537E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Wars of Frederick the Great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9A0E-77CD-4462-AA79-96AFE1BD1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73529" cy="417822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first 23 years of Frederick’s reign were dominated by warfare.</a:t>
            </a:r>
          </a:p>
          <a:p>
            <a:r>
              <a:rPr lang="en-US" sz="3200" dirty="0"/>
              <a:t>Balance of power diplomacy and war prevented him from dominating central and eastern Europe.</a:t>
            </a:r>
          </a:p>
          <a:p>
            <a:r>
              <a:rPr lang="en-US" sz="3200" b="1" dirty="0"/>
              <a:t>War of Austrian Succession </a:t>
            </a:r>
            <a:r>
              <a:rPr lang="en-US" sz="3200" dirty="0"/>
              <a:t>(1740-48)</a:t>
            </a:r>
          </a:p>
          <a:p>
            <a:pPr lvl="1"/>
            <a:r>
              <a:rPr lang="en-US" sz="2800" dirty="0"/>
              <a:t>Cause: Frederick invaded and annexed Silesia, part of the Austrian Habsburg empire</a:t>
            </a:r>
          </a:p>
          <a:p>
            <a:pPr lvl="2"/>
            <a:r>
              <a:rPr lang="en-US" sz="2400" dirty="0"/>
              <a:t>Frederick violated Austria’s </a:t>
            </a:r>
            <a:r>
              <a:rPr lang="en-US" sz="2400" b="1" dirty="0"/>
              <a:t>Pragmatic Sanction </a:t>
            </a:r>
            <a:r>
              <a:rPr lang="en-US" sz="2400" dirty="0"/>
              <a:t>(1713) whereby the Great Powers recognized that Charles VII’s daughter, </a:t>
            </a:r>
            <a:r>
              <a:rPr lang="en-US" sz="2400" b="1" dirty="0"/>
              <a:t>Maria Theresa</a:t>
            </a:r>
            <a:r>
              <a:rPr lang="en-US" sz="2400" dirty="0"/>
              <a:t>,  would inherit the entire Habsburg empire.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4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8466-293B-49DD-818A-774C3EDF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32E44-F052-4DB6-A279-1734DA9C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40179" cy="3599316"/>
          </a:xfrm>
        </p:spPr>
        <p:txBody>
          <a:bodyPr/>
          <a:lstStyle/>
          <a:p>
            <a:r>
              <a:rPr lang="en-US" sz="3200" dirty="0"/>
              <a:t>Prussia efficiently defeated Austria.</a:t>
            </a:r>
          </a:p>
          <a:p>
            <a:r>
              <a:rPr lang="en-US" sz="3200" dirty="0"/>
              <a:t>Treaty of Aix-la-Chapelle: </a:t>
            </a:r>
          </a:p>
          <a:p>
            <a:pPr lvl="1"/>
            <a:r>
              <a:rPr lang="en-US" sz="2800" dirty="0"/>
              <a:t>Prussia gained Silesia (and doubled Prussia’s population in the process).</a:t>
            </a:r>
          </a:p>
          <a:p>
            <a:pPr lvl="1"/>
            <a:r>
              <a:rPr lang="en-US" sz="2800" dirty="0"/>
              <a:t>Prussia was now recognized as the most powerful of all the German states and as one of Europe’s “Great Powers.”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5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3B1A-A47B-4DB7-851B-E961B719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098BC-C1BA-41E2-A597-B6C08E9F7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le:Acprussiamap2.gif">
            <a:hlinkClick r:id="rId2"/>
            <a:extLst>
              <a:ext uri="{FF2B5EF4-FFF2-40B4-BE49-F238E27FC236}">
                <a16:creationId xmlns:a16="http://schemas.microsoft.com/office/drawing/2014/main" id="{D3D9CA32-8ECE-4BD3-8EA9-B540107B1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63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39BA-605F-4D87-92CE-17989282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Seven Years’ War</a:t>
            </a:r>
            <a:r>
              <a:rPr lang="en-US" dirty="0"/>
              <a:t> (1756-1763)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0CD9-B657-4A7C-B46F-FFAEE8A3C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02079" cy="4348407"/>
          </a:xfrm>
        </p:spPr>
        <p:txBody>
          <a:bodyPr/>
          <a:lstStyle/>
          <a:p>
            <a:r>
              <a:rPr lang="en-US" sz="3600" dirty="0"/>
              <a:t>Cause: Maria Theresa sought to regain Silesia and gained Russia and France as allies.</a:t>
            </a:r>
          </a:p>
          <a:p>
            <a:pPr lvl="1"/>
            <a:r>
              <a:rPr lang="en-US" sz="3200" dirty="0"/>
              <a:t>Goal of Austria, Russia, and France was to conquer Prussia and divide its territories among the winners</a:t>
            </a:r>
          </a:p>
          <a:p>
            <a:pPr marL="457200" lvl="1" indent="0">
              <a:buNone/>
            </a:pPr>
            <a:endParaRPr lang="en-US" sz="3200" dirty="0"/>
          </a:p>
          <a:p>
            <a:pPr>
              <a:spcBef>
                <a:spcPts val="300"/>
              </a:spcBef>
              <a:defRPr/>
            </a:pPr>
            <a:r>
              <a:rPr lang="en-US" altLang="en-US" sz="3600" dirty="0"/>
              <a:t>“</a:t>
            </a:r>
            <a:r>
              <a:rPr lang="en-US" altLang="en-US" sz="3600" b="1" dirty="0"/>
              <a:t>Diplomatic Revolution of 1756</a:t>
            </a:r>
            <a:r>
              <a:rPr lang="en-US" altLang="en-US" sz="3600" dirty="0"/>
              <a:t>”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en-US" sz="2800" dirty="0"/>
              <a:t>France and Austria, traditional enemies, were now allies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en-US" sz="2800" dirty="0"/>
              <a:t>Britain, a traditional ally of Russia, supported Prussia with money    </a:t>
            </a:r>
            <a:r>
              <a:rPr lang="en-US" altLang="en-US" sz="2800" dirty="0">
                <a:solidFill>
                  <a:srgbClr val="000000"/>
                </a:solidFill>
              </a:rPr>
              <a:t> 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1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0B41-65A1-4049-A8C1-11794E16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8D747-550F-4F2F-96A9-3E53E155C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607439" cy="4267127"/>
          </a:xfrm>
        </p:spPr>
        <p:txBody>
          <a:bodyPr>
            <a:normAutofit lnSpcReduction="10000"/>
          </a:bodyPr>
          <a:lstStyle/>
          <a:p>
            <a:r>
              <a:rPr lang="en-US" altLang="en-US" sz="3200" dirty="0"/>
              <a:t>Bloodiest war in Europe since the Thirty Years’ War of the 17th century</a:t>
            </a:r>
          </a:p>
          <a:p>
            <a:pPr lvl="1"/>
            <a:r>
              <a:rPr lang="en-US" altLang="en-US" sz="2800" dirty="0"/>
              <a:t>It became a world war that also included England and France’s struggle for North America.</a:t>
            </a:r>
          </a:p>
          <a:p>
            <a:pPr lvl="1"/>
            <a:r>
              <a:rPr lang="en-US" altLang="en-US" sz="2800" dirty="0"/>
              <a:t>Prussia was outnumbered by its enemies 15 to 1.</a:t>
            </a:r>
          </a:p>
          <a:p>
            <a:pPr lvl="1"/>
            <a:r>
              <a:rPr lang="en-US" altLang="en-US" sz="2800" dirty="0"/>
              <a:t>Prussia suffered 180,000 dead and severe disruptions to its society.</a:t>
            </a:r>
          </a:p>
          <a:p>
            <a:pPr lvl="1"/>
            <a:r>
              <a:rPr lang="en-US" altLang="en-US" sz="2800" dirty="0"/>
              <a:t>Berlin was twice captured and partially destroyed by Russian troops.</a:t>
            </a:r>
          </a:p>
          <a:p>
            <a:pPr lvl="1"/>
            <a:r>
              <a:rPr lang="en-US" altLang="en-US" sz="2800" dirty="0"/>
              <a:t>Prussia was on the verge of a catastrophic defeat.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DE2EFD-2EA4-4CF5-9102-7F3346E2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to the War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32C85-9E41-46AF-9821-BAABE5BA9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336872"/>
            <a:ext cx="5644922" cy="4287447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Tsar Peter III (an admirer of Frederick) </a:t>
            </a:r>
          </a:p>
          <a:p>
            <a:pPr lvl="1"/>
            <a:r>
              <a:rPr lang="en-US" altLang="en-US" sz="2400" dirty="0"/>
              <a:t>pulled Russia out of the war in 1763</a:t>
            </a:r>
          </a:p>
          <a:p>
            <a:pPr lvl="1"/>
            <a:r>
              <a:rPr lang="en-US" altLang="en-US" sz="2400" dirty="0"/>
              <a:t>This saved Prussia from almost certain defeat.</a:t>
            </a:r>
          </a:p>
          <a:p>
            <a:pPr lvl="1"/>
            <a:r>
              <a:rPr lang="en-US" altLang="en-US" sz="2400" dirty="0"/>
              <a:t>Peter was assassinated and replaced by Catherine II as a result.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F1BC64-DE2D-4CC6-ACE3-0BF5F4586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9722" y="2336872"/>
            <a:ext cx="6130517" cy="3860728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Treaty of Paris (1763)</a:t>
            </a:r>
          </a:p>
          <a:p>
            <a:pPr lvl="1"/>
            <a:r>
              <a:rPr lang="en-US" altLang="en-US" sz="2400" dirty="0"/>
              <a:t>Most important treaty of the 18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century </a:t>
            </a:r>
          </a:p>
          <a:p>
            <a:pPr lvl="1"/>
            <a:r>
              <a:rPr lang="en-US" altLang="en-US" sz="2400" dirty="0"/>
              <a:t>Prussia permanently retained Silesia.</a:t>
            </a:r>
          </a:p>
          <a:p>
            <a:pPr lvl="1"/>
            <a:r>
              <a:rPr lang="en-US" altLang="en-US" sz="2400" dirty="0"/>
              <a:t>France lost all of its North American colonies to Great Britain.</a:t>
            </a:r>
          </a:p>
          <a:p>
            <a:pPr lvl="1"/>
            <a:r>
              <a:rPr lang="en-US" altLang="en-US" sz="2400" dirty="0"/>
              <a:t>Britain gained territory in India.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4624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1729</Words>
  <Application>Microsoft Office PowerPoint</Application>
  <PresentationFormat>Widescreen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Bookman Old Style</vt:lpstr>
      <vt:lpstr>Trebuchet MS</vt:lpstr>
      <vt:lpstr>Berlin</vt:lpstr>
      <vt:lpstr>Enlightened Absolutism</vt:lpstr>
      <vt:lpstr>Enlightened Absolutism (1740-1815)</vt:lpstr>
      <vt:lpstr>Frederick the Great (Frederick II) (r. 1740-1786)</vt:lpstr>
      <vt:lpstr>Wars of Frederick the Great </vt:lpstr>
      <vt:lpstr>PowerPoint Presentation</vt:lpstr>
      <vt:lpstr>PowerPoint Presentation</vt:lpstr>
      <vt:lpstr>Seven Years’ War (1756-1763) </vt:lpstr>
      <vt:lpstr>PowerPoint Presentation</vt:lpstr>
      <vt:lpstr>End to the War </vt:lpstr>
      <vt:lpstr>Enlightened Reforms of Frederick </vt:lpstr>
      <vt:lpstr>PowerPoint Presentation</vt:lpstr>
      <vt:lpstr>Social Structure </vt:lpstr>
      <vt:lpstr>Catherine the Great (Catherine II) (r. 1762-1798)</vt:lpstr>
      <vt:lpstr>Pugachev Rebellion (1773)</vt:lpstr>
      <vt:lpstr>Catherine’s Reforms </vt:lpstr>
      <vt:lpstr>PowerPoint Presentation</vt:lpstr>
      <vt:lpstr>Territorial Growth under Catherine </vt:lpstr>
      <vt:lpstr>PowerPoint Presentation</vt:lpstr>
      <vt:lpstr>Austria: Maria Theresa (r. 1740-1780)</vt:lpstr>
      <vt:lpstr>PowerPoint Presentation</vt:lpstr>
      <vt:lpstr>The War of Austrian Succession </vt:lpstr>
      <vt:lpstr>Centralizing Control </vt:lpstr>
      <vt:lpstr>Religion and Economics</vt:lpstr>
      <vt:lpstr>Was Maria Theresa an Enlightened Ruler?</vt:lpstr>
      <vt:lpstr>Joseph II (r. 1780-1790)</vt:lpstr>
      <vt:lpstr>PowerPoint Presentation</vt:lpstr>
      <vt:lpstr>Major Reforms under Joseph II</vt:lpstr>
      <vt:lpstr>Decline of the Empire under Joseph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Enlightened Despots</dc:title>
  <dc:creator>Phillip Thurmond</dc:creator>
  <cp:lastModifiedBy>Phillip Thurmond</cp:lastModifiedBy>
  <cp:revision>11</cp:revision>
  <dcterms:created xsi:type="dcterms:W3CDTF">2019-09-20T16:16:30Z</dcterms:created>
  <dcterms:modified xsi:type="dcterms:W3CDTF">2019-09-30T19:55:37Z</dcterms:modified>
</cp:coreProperties>
</file>