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7" r:id="rId4"/>
    <p:sldId id="258" r:id="rId5"/>
    <p:sldId id="259" r:id="rId6"/>
    <p:sldId id="260" r:id="rId7"/>
    <p:sldId id="263" r:id="rId8"/>
    <p:sldId id="266" r:id="rId9"/>
    <p:sldId id="261" r:id="rId10"/>
    <p:sldId id="267" r:id="rId11"/>
    <p:sldId id="262" r:id="rId12"/>
    <p:sldId id="268" r:id="rId13"/>
    <p:sldId id="264" r:id="rId14"/>
    <p:sldId id="269" r:id="rId15"/>
    <p:sldId id="265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35" d="100"/>
          <a:sy n="35" d="100"/>
        </p:scale>
        <p:origin x="1868" y="74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D2DDA-69D8-473F-A583-B6774B31A77B}" type="datetimeFigureOut">
              <a:rPr lang="en-US"/>
              <a:t>8/8/2019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92CCB-FF08-4D29-8DA3-E1FD8604480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2153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F6DFB-6833-46E4-B515-70E0D9178056}" type="datetimeFigureOut">
              <a:rPr lang="en-US"/>
              <a:t>8/8/2019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706C7-F2C3-48B6-8A22-C484D800B5D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950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575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8/8/2019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593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8/8/2019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050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8/8/2019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731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100000">
              <a:schemeClr val="accent1">
                <a:alpha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8/8/2019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203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8/8/2019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635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8/8/2019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439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8/8/2019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291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Rectangle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8/8/2019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543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Rectangle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8/8/2019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937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Rectangle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8/8/2019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198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9000"/>
              </a:schemeClr>
            </a:gs>
            <a:gs pos="40000">
              <a:schemeClr val="accent1">
                <a:lumMod val="20000"/>
                <a:lumOff val="80000"/>
                <a:alpha val="66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Rectangle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B277187-C200-495F-A386-621319EADA8F}" type="datetimeFigureOut">
              <a:rPr lang="en-US"/>
              <a:pPr/>
              <a:t>8/8/2019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C749032-2A07-4AE8-BA90-74324CAE0C8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002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Egypt 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01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0"/>
            <a:ext cx="9509760" cy="1233424"/>
          </a:xfrm>
        </p:spPr>
        <p:txBody>
          <a:bodyPr/>
          <a:lstStyle/>
          <a:p>
            <a:r>
              <a:rPr lang="en-US" dirty="0"/>
              <a:t>Pyramid Builders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415144"/>
            <a:ext cx="9509760" cy="4614436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800" dirty="0"/>
              <a:t>Afterlife:  </a:t>
            </a:r>
          </a:p>
          <a:p>
            <a:pPr lvl="1"/>
            <a:r>
              <a:rPr lang="en-US" sz="2400" dirty="0"/>
              <a:t>Pharaoh possessed an eternal life force known as </a:t>
            </a:r>
            <a:r>
              <a:rPr lang="en-US" sz="2400" dirty="0" err="1"/>
              <a:t>ka</a:t>
            </a:r>
            <a:r>
              <a:rPr lang="en-US" sz="2400" dirty="0"/>
              <a:t>.  </a:t>
            </a:r>
          </a:p>
          <a:p>
            <a:pPr lvl="1"/>
            <a:r>
              <a:rPr lang="en-US" sz="2400" dirty="0"/>
              <a:t>Royals and Elites would have their bodies mummified </a:t>
            </a:r>
          </a:p>
          <a:p>
            <a:pPr lvl="0"/>
            <a:r>
              <a:rPr lang="en-US" sz="2800" dirty="0"/>
              <a:t>Pyramid: </a:t>
            </a:r>
          </a:p>
          <a:p>
            <a:pPr lvl="1"/>
            <a:r>
              <a:rPr lang="en-US" sz="2400" dirty="0"/>
              <a:t>Tomb for the Pharaohs.</a:t>
            </a:r>
          </a:p>
          <a:p>
            <a:pPr lvl="1"/>
            <a:r>
              <a:rPr lang="en-US" sz="2400" dirty="0"/>
              <a:t>He was accompanied by all that he would need in the afterlife. </a:t>
            </a:r>
          </a:p>
          <a:p>
            <a:pPr lvl="0"/>
            <a:r>
              <a:rPr lang="en-US" sz="2800" dirty="0"/>
              <a:t>Greatest is the Pyramid of Khufu: found in Giza </a:t>
            </a:r>
          </a:p>
          <a:p>
            <a:pPr lvl="1"/>
            <a:r>
              <a:rPr lang="en-US" sz="2400" dirty="0"/>
              <a:t>Some of the stones used to build the structure weighed from 2 ½ tons to 15 tons!</a:t>
            </a:r>
          </a:p>
          <a:p>
            <a:pPr lvl="1"/>
            <a:r>
              <a:rPr lang="en-US" sz="2400" dirty="0"/>
              <a:t>The structure covers 13 acres.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17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tpm17038\Desktop\giza_cnt_30mar10_iStock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tpm17038\Desktop\pyramid-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tpm17038\Desktop\2424,xcitefun-egypt-pyramid-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pm17038\Desktop\7517_image_fi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tpm17038\Desktop\ancient-egyptian-mummy-pictures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85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Religion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Key to Egyptian culture. </a:t>
            </a:r>
          </a:p>
          <a:p>
            <a:pPr lvl="0"/>
            <a:r>
              <a:rPr lang="en-US" sz="2400" dirty="0"/>
              <a:t>The Egyptians were polytheistic.  </a:t>
            </a:r>
          </a:p>
          <a:p>
            <a:pPr lvl="0"/>
            <a:r>
              <a:rPr lang="en-US" sz="2400" dirty="0"/>
              <a:t>Worshiped more than 2000 different gods. </a:t>
            </a:r>
          </a:p>
          <a:p>
            <a:pPr lvl="0"/>
            <a:r>
              <a:rPr lang="en-US" sz="2400" dirty="0"/>
              <a:t>The most important were Re (sun god), </a:t>
            </a:r>
          </a:p>
          <a:p>
            <a:pPr lvl="0"/>
            <a:r>
              <a:rPr lang="en-US" sz="2400" dirty="0"/>
              <a:t>Osiris ( god of the dead), </a:t>
            </a:r>
          </a:p>
          <a:p>
            <a:pPr lvl="0"/>
            <a:r>
              <a:rPr lang="en-US" sz="2400" dirty="0"/>
              <a:t>Isis ( goddess of the ideal mother and wife). </a:t>
            </a:r>
          </a:p>
        </p:txBody>
      </p:sp>
    </p:spTree>
    <p:extLst>
      <p:ext uri="{BB962C8B-B14F-4D97-AF65-F5344CB8AC3E}">
        <p14:creationId xmlns:p14="http://schemas.microsoft.com/office/powerpoint/2010/main" val="344882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tpm17038\Desktop\egyptian-god-r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957403" cy="685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tpm17038\Desktop\Osiri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401" y="1"/>
            <a:ext cx="4152277" cy="685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tpm17038\Desktop\egypt51_large.gif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678" y="0"/>
            <a:ext cx="40823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27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0"/>
            <a:ext cx="9509760" cy="1233424"/>
          </a:xfrm>
        </p:spPr>
        <p:txBody>
          <a:bodyPr/>
          <a:lstStyle/>
          <a:p>
            <a:r>
              <a:rPr lang="en-US" dirty="0"/>
              <a:t>Hieroglyphics and the Rosetta Stone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484026"/>
            <a:ext cx="9509760" cy="4545553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Picture stands for the image or for the sound of a letter. </a:t>
            </a:r>
          </a:p>
          <a:p>
            <a:r>
              <a:rPr lang="en-US" sz="3200" dirty="0"/>
              <a:t>Rosetta Stone: 1799 CE</a:t>
            </a:r>
          </a:p>
          <a:p>
            <a:pPr lvl="1"/>
            <a:r>
              <a:rPr lang="en-US" sz="2800" dirty="0"/>
              <a:t>French soldiers found a black stone</a:t>
            </a:r>
          </a:p>
          <a:p>
            <a:pPr lvl="1"/>
            <a:r>
              <a:rPr lang="en-US" sz="2800" dirty="0"/>
              <a:t>Found near Rosetta </a:t>
            </a:r>
          </a:p>
          <a:p>
            <a:pPr lvl="1"/>
            <a:r>
              <a:rPr lang="en-US" sz="2800" dirty="0"/>
              <a:t>Three languages</a:t>
            </a:r>
          </a:p>
          <a:p>
            <a:pPr lvl="2"/>
            <a:r>
              <a:rPr lang="en-US" sz="2800" dirty="0"/>
              <a:t>Hieroglyphics, Hieratic, Ancient Greek. </a:t>
            </a:r>
          </a:p>
          <a:p>
            <a:pPr lvl="0"/>
            <a:r>
              <a:rPr lang="en-US" sz="3200" dirty="0"/>
              <a:t>1822 CE: a French scholar named Jean François Champollion broke the code.   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88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tpm17038\Desktop\Papyrus_Ani_curs_hie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564" y="0"/>
            <a:ext cx="7570033" cy="7437076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043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5670"/>
            <a:ext cx="12192002" cy="694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7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0"/>
            <a:ext cx="9509760" cy="1233424"/>
          </a:xfrm>
        </p:spPr>
        <p:txBody>
          <a:bodyPr/>
          <a:lstStyle/>
          <a:p>
            <a:r>
              <a:rPr lang="en-US" dirty="0"/>
              <a:t>Geography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518250"/>
            <a:ext cx="9509760" cy="5011946"/>
          </a:xfrm>
        </p:spPr>
        <p:txBody>
          <a:bodyPr>
            <a:normAutofit/>
          </a:bodyPr>
          <a:lstStyle/>
          <a:p>
            <a:r>
              <a:rPr lang="en-US" sz="2800" dirty="0"/>
              <a:t>Borders</a:t>
            </a:r>
          </a:p>
          <a:p>
            <a:pPr lvl="1"/>
            <a:r>
              <a:rPr lang="en-US" sz="2400" dirty="0"/>
              <a:t>Situated along the Mediterranean coast in North Africa</a:t>
            </a:r>
          </a:p>
          <a:p>
            <a:pPr lvl="1"/>
            <a:r>
              <a:rPr lang="en-US" sz="2400" dirty="0"/>
              <a:t>Red Sea forms the boarder to the East</a:t>
            </a:r>
          </a:p>
          <a:p>
            <a:pPr lvl="1"/>
            <a:r>
              <a:rPr lang="en-US" sz="2400" dirty="0"/>
              <a:t>Sahara Desert to the West  </a:t>
            </a:r>
          </a:p>
          <a:p>
            <a:pPr lvl="0"/>
            <a:r>
              <a:rPr lang="en-US" sz="2800" dirty="0"/>
              <a:t>Nile River </a:t>
            </a:r>
          </a:p>
          <a:p>
            <a:pPr lvl="1"/>
            <a:r>
              <a:rPr lang="en-US" sz="2400" dirty="0"/>
              <a:t>Flows North from the mountains and plateaus</a:t>
            </a:r>
          </a:p>
          <a:p>
            <a:pPr lvl="1"/>
            <a:r>
              <a:rPr lang="en-US" sz="2400" dirty="0"/>
              <a:t>From present day Burundi, Tanzania, Uganda, and Ethiopia.  </a:t>
            </a:r>
          </a:p>
          <a:p>
            <a:pPr lvl="1"/>
            <a:r>
              <a:rPr lang="en-US" sz="2400" dirty="0"/>
              <a:t>Each July the river floods and deposits nutrients</a:t>
            </a:r>
          </a:p>
          <a:p>
            <a:r>
              <a:rPr lang="en-US" sz="2800" dirty="0"/>
              <a:t>Agriculture </a:t>
            </a:r>
          </a:p>
          <a:p>
            <a:pPr lvl="1"/>
            <a:r>
              <a:rPr lang="en-US" sz="2400" dirty="0"/>
              <a:t>thin strip of land provides enough fertile soil to grow crops.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72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Geography Continued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Two regions: Upper and Lower.</a:t>
            </a:r>
          </a:p>
          <a:p>
            <a:pPr lvl="1"/>
            <a:r>
              <a:rPr lang="en-US" sz="2800" dirty="0"/>
              <a:t>Upper Egypt: begins where the first cataract (or rapid) appears.  </a:t>
            </a:r>
          </a:p>
          <a:p>
            <a:pPr lvl="1"/>
            <a:r>
              <a:rPr lang="en-US" sz="2800" dirty="0"/>
              <a:t>Lower Egypt: begins where the river fans out into many branches and forms the Nile Delta.</a:t>
            </a:r>
          </a:p>
        </p:txBody>
      </p:sp>
    </p:spTree>
    <p:extLst>
      <p:ext uri="{BB962C8B-B14F-4D97-AF65-F5344CB8AC3E}">
        <p14:creationId xmlns:p14="http://schemas.microsoft.com/office/powerpoint/2010/main" val="37131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 descr="C:\Users\tpm17038\Desktop\egafric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0" y="0"/>
            <a:ext cx="9490494" cy="691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tpm17038\Desktop\egypt_map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0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98"/>
            <a:ext cx="12192000" cy="6928977"/>
          </a:xfrm>
        </p:spPr>
      </p:pic>
      <p:pic>
        <p:nvPicPr>
          <p:cNvPr id="12" name="Picture 2" descr="C:\Users\tpm17038\Desktop\Nile_River_and_delta_from_orbi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2" y="-19211"/>
            <a:ext cx="12193292" cy="688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65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0"/>
            <a:ext cx="9509760" cy="1233424"/>
          </a:xfrm>
        </p:spPr>
        <p:txBody>
          <a:bodyPr/>
          <a:lstStyle/>
          <a:p>
            <a:r>
              <a:rPr lang="en-US" dirty="0"/>
              <a:t>Traits of the Egyptians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409075"/>
            <a:ext cx="4572000" cy="4616821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Agriculture</a:t>
            </a:r>
          </a:p>
          <a:p>
            <a:pPr lvl="1"/>
            <a:r>
              <a:rPr lang="en-US" sz="2400" dirty="0"/>
              <a:t>Began between 4400 and 4000 BCE </a:t>
            </a:r>
          </a:p>
          <a:p>
            <a:pPr lvl="1"/>
            <a:r>
              <a:rPr lang="en-US" sz="2400" dirty="0"/>
              <a:t>Calendar=had three seasons </a:t>
            </a:r>
          </a:p>
          <a:p>
            <a:pPr lvl="2"/>
            <a:r>
              <a:rPr lang="en-US" sz="2200" dirty="0"/>
              <a:t>Each was 120 days long </a:t>
            </a:r>
          </a:p>
          <a:p>
            <a:r>
              <a:rPr lang="en-US" sz="2800" dirty="0"/>
              <a:t>Writing system:</a:t>
            </a:r>
          </a:p>
          <a:p>
            <a:pPr lvl="1"/>
            <a:r>
              <a:rPr lang="en-US" sz="2400" dirty="0"/>
              <a:t>Developed independently of the Sumerian by 3100 BCE</a:t>
            </a:r>
          </a:p>
          <a:p>
            <a:pPr lvl="1"/>
            <a:r>
              <a:rPr lang="en-US" sz="2400" dirty="0"/>
              <a:t>Wrote on papyrus instead of clay tables</a:t>
            </a:r>
          </a:p>
          <a:p>
            <a:endParaRPr lang="en-US" sz="2800" dirty="0"/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409075"/>
            <a:ext cx="4572000" cy="4616821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Religion: Polytheistic </a:t>
            </a:r>
          </a:p>
          <a:p>
            <a:r>
              <a:rPr lang="en-US" sz="2600" dirty="0"/>
              <a:t>Social Class System:</a:t>
            </a:r>
          </a:p>
          <a:p>
            <a:pPr lvl="1"/>
            <a:r>
              <a:rPr lang="en-US" sz="2400" dirty="0"/>
              <a:t>Wealthy landowners</a:t>
            </a:r>
          </a:p>
          <a:p>
            <a:pPr lvl="1"/>
            <a:r>
              <a:rPr lang="en-US" sz="2400" dirty="0"/>
              <a:t>middle class made up of merchants</a:t>
            </a:r>
          </a:p>
          <a:p>
            <a:pPr lvl="1"/>
            <a:r>
              <a:rPr lang="en-US" sz="2400" dirty="0"/>
              <a:t>bottom were the peasants. </a:t>
            </a:r>
          </a:p>
          <a:p>
            <a:pPr lvl="0"/>
            <a:r>
              <a:rPr lang="en-US" sz="2600" dirty="0"/>
              <a:t>Calendar:  365 days </a:t>
            </a:r>
          </a:p>
          <a:p>
            <a:pPr lvl="0"/>
            <a:r>
              <a:rPr lang="en-US" sz="2600" dirty="0"/>
              <a:t>Advanced medicine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39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800" dirty="0"/>
              <a:t>A king= pharaoh.</a:t>
            </a:r>
          </a:p>
          <a:p>
            <a:pPr lvl="0"/>
            <a:r>
              <a:rPr lang="en-US" sz="2800" dirty="0"/>
              <a:t>The pharaohs were believed to be living gods.</a:t>
            </a:r>
          </a:p>
          <a:p>
            <a:pPr lvl="1"/>
            <a:r>
              <a:rPr lang="en-US" sz="2400" dirty="0"/>
              <a:t>In Mesopotamia kings were seen as representatives of the gods. </a:t>
            </a:r>
          </a:p>
          <a:p>
            <a:pPr lvl="0"/>
            <a:r>
              <a:rPr lang="en-US" sz="2800" dirty="0"/>
              <a:t>The Center of both Egyptian religion and politics (government). </a:t>
            </a:r>
          </a:p>
          <a:p>
            <a:pPr lvl="1"/>
            <a:r>
              <a:rPr lang="en-US" sz="2200" dirty="0"/>
              <a:t>Theocracy- government system in which he ruler has both religious and political authority. </a:t>
            </a:r>
          </a:p>
          <a:p>
            <a:pPr lvl="0"/>
            <a:r>
              <a:rPr lang="en-US" sz="2400" dirty="0"/>
              <a:t>Would eventually be invaded by the Kingdom of Kush (Nubia to the south) 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95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tpm17038\Desktop\ancient-egypt-pharaoh-pack-passover-vector-illustration-three-390678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52"/>
            <a:ext cx="12192000" cy="684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tpm17038\Desktop\pharao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10" y="-38135"/>
            <a:ext cx="10133351" cy="689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57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Unification of Egypt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3200" dirty="0"/>
              <a:t>Prior to unification: </a:t>
            </a:r>
          </a:p>
          <a:p>
            <a:pPr lvl="1"/>
            <a:r>
              <a:rPr lang="en-US" sz="3000" dirty="0"/>
              <a:t>two kingdoms, Upper and Lower. </a:t>
            </a:r>
          </a:p>
          <a:p>
            <a:pPr lvl="0"/>
            <a:r>
              <a:rPr lang="en-US" sz="3200" dirty="0"/>
              <a:t>Unification: 3000 BCE</a:t>
            </a:r>
          </a:p>
          <a:p>
            <a:pPr lvl="1"/>
            <a:r>
              <a:rPr lang="en-US" sz="2600" dirty="0"/>
              <a:t>King Narmer (Menes) united the two </a:t>
            </a:r>
          </a:p>
          <a:p>
            <a:pPr lvl="1"/>
            <a:r>
              <a:rPr lang="en-US" sz="2600" dirty="0"/>
              <a:t>He created is depicted as wearing both the white crown of Upper Egypt and the red crown of Lower Egypt </a:t>
            </a:r>
          </a:p>
          <a:p>
            <a:pPr lvl="1"/>
            <a:r>
              <a:rPr lang="en-US" sz="2600" dirty="0"/>
              <a:t>He created the first Egyptian dynasty. </a:t>
            </a:r>
          </a:p>
          <a:p>
            <a:pPr lvl="1"/>
            <a:r>
              <a:rPr lang="en-US" sz="2600" dirty="0"/>
              <a:t>There would be 31 total dynasties.  </a:t>
            </a:r>
          </a:p>
          <a:p>
            <a:pPr lvl="1"/>
            <a:r>
              <a:rPr lang="en-US" sz="2600" dirty="0"/>
              <a:t>From 2600- 2180 B.C. was known as the Old Kingdom.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73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tpm17038\Desktop\pharaonic_20crowns134842600806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28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nded Design Yellow 16x9">
  <a:themeElements>
    <a:clrScheme name="Banded_Design_Yellow">
      <a:dk1>
        <a:srgbClr val="323232"/>
      </a:dk1>
      <a:lt1>
        <a:sysClr val="window" lastClr="FFFFFF"/>
      </a:lt1>
      <a:dk2>
        <a:srgbClr val="000000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66677B1-365E-411F-9971-C788BC2975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Yellow banded design presentation (widescreen)</Template>
  <TotalTime>0</TotalTime>
  <Words>487</Words>
  <Application>Microsoft Office PowerPoint</Application>
  <PresentationFormat>Widescreen</PresentationFormat>
  <Paragraphs>72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Book Antiqua</vt:lpstr>
      <vt:lpstr>Banded Design Yellow 16x9</vt:lpstr>
      <vt:lpstr>Egypt </vt:lpstr>
      <vt:lpstr>Geography </vt:lpstr>
      <vt:lpstr>Geography Continued </vt:lpstr>
      <vt:lpstr>PowerPoint Presentation</vt:lpstr>
      <vt:lpstr>Traits of the Egyptians </vt:lpstr>
      <vt:lpstr>Government </vt:lpstr>
      <vt:lpstr>PowerPoint Presentation</vt:lpstr>
      <vt:lpstr>Unification of Egypt </vt:lpstr>
      <vt:lpstr>PowerPoint Presentation</vt:lpstr>
      <vt:lpstr>Pyramid Builders </vt:lpstr>
      <vt:lpstr>PowerPoint Presentation</vt:lpstr>
      <vt:lpstr>Religion </vt:lpstr>
      <vt:lpstr>PowerPoint Presentation</vt:lpstr>
      <vt:lpstr>Hieroglyphics and the Rosetta Stone 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2015-08-17T19:36:40Z</dcterms:created>
  <dcterms:modified xsi:type="dcterms:W3CDTF">2019-08-08T11:40:44Z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TC029009979991</vt:lpwstr>
  </property>
</Properties>
</file>