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67" r:id="rId3"/>
    <p:sldId id="281" r:id="rId4"/>
    <p:sldId id="282" r:id="rId5"/>
    <p:sldId id="268" r:id="rId6"/>
    <p:sldId id="274" r:id="rId7"/>
    <p:sldId id="270" r:id="rId8"/>
    <p:sldId id="272" r:id="rId9"/>
    <p:sldId id="269" r:id="rId10"/>
    <p:sldId id="271" r:id="rId11"/>
    <p:sldId id="275" r:id="rId12"/>
    <p:sldId id="276" r:id="rId13"/>
    <p:sldId id="273" r:id="rId14"/>
    <p:sldId id="279" r:id="rId15"/>
    <p:sldId id="277" r:id="rId16"/>
    <p:sldId id="280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253" autoAdjust="0"/>
  </p:normalViewPr>
  <p:slideViewPr>
    <p:cSldViewPr snapToGrid="0">
      <p:cViewPr varScale="1">
        <p:scale>
          <a:sx n="67" d="100"/>
          <a:sy n="67" d="100"/>
        </p:scale>
        <p:origin x="644" y="6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en-US" smtClean="0"/>
              <a:t>8/6/2019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en-US" smtClean="0"/>
              <a:t>8/6/2019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imgres?imgurl=http://www.goldenageproject.org.uk/images/slides/630.jpg&amp;imgrefurl=http://www.goldenageproject.org.uk/630.php&amp;h=176&amp;w=454&amp;tbnid=Z_ru7vsv7Q2eNM:&amp;zoom=1&amp;docid=CoraglHTebf5bM&amp;ei=dtiyVO-ZA8amggToloSYAQ&amp;tbm=isch&amp;client=firefox-a&amp;ved=0CDIQMygBMAE&amp;iact=rc&amp;uact=3&amp;dur=283&amp;page=1&amp;start=0&amp;ndsp=6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Early River Valley Civilizations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Mesopotamia </a:t>
            </a:r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Mesopotamia: Land Between the Rivers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6223" y="1905000"/>
            <a:ext cx="4572000" cy="4267200"/>
          </a:xfrm>
        </p:spPr>
        <p:txBody>
          <a:bodyPr/>
          <a:lstStyle/>
          <a:p>
            <a:r>
              <a:rPr lang="en-US" sz="2800" dirty="0"/>
              <a:t>Located between the Tigris and Euphrates rivers</a:t>
            </a:r>
          </a:p>
          <a:p>
            <a:r>
              <a:rPr lang="en-US" sz="2800" dirty="0"/>
              <a:t>Prone to irregular violent flooding due to geography of the area</a:t>
            </a:r>
          </a:p>
          <a:p>
            <a:r>
              <a:rPr lang="en-US" sz="2800" dirty="0"/>
              <a:t>Very fertile land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Users\tpm17038\Desktop\mesopotam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446" y="1762052"/>
            <a:ext cx="6349897" cy="45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pm17038\Desktop\map01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446" y="1762052"/>
            <a:ext cx="6349897" cy="45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0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2573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Sumerians: from 3500 B.C.E.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388853"/>
            <a:ext cx="4572000" cy="4783347"/>
          </a:xfrm>
        </p:spPr>
        <p:txBody>
          <a:bodyPr>
            <a:normAutofit fontScale="92500" lnSpcReduction="20000"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3000" dirty="0"/>
              <a:t>Agriculture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dirty="0"/>
              <a:t>Irrigation and fertilizer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3000" dirty="0"/>
              <a:t>Writing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dirty="0"/>
              <a:t>Cuneiform and scribes	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3000" dirty="0"/>
              <a:t>Science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dirty="0"/>
              <a:t>Astronomy (12 month calendar)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dirty="0"/>
              <a:t>created number system based on 10, 60, &amp; 360</a:t>
            </a:r>
          </a:p>
          <a:p>
            <a:r>
              <a:rPr lang="en-US" sz="3000" dirty="0"/>
              <a:t>Social Organization</a:t>
            </a:r>
          </a:p>
          <a:p>
            <a:pPr lvl="1"/>
            <a:r>
              <a:rPr lang="en-US" sz="2600" dirty="0"/>
              <a:t>Free citizens and slaves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328468"/>
            <a:ext cx="4993257" cy="5063706"/>
          </a:xfrm>
        </p:spPr>
        <p:txBody>
          <a:bodyPr>
            <a:normAutofit fontScale="92500" lnSpcReduction="20000"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3200" dirty="0"/>
              <a:t>Religious rituals (ziggurats)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Polytheistic 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divine punishment through floods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originated concept of hell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  <a:defRPr/>
            </a:pPr>
            <a:r>
              <a:rPr lang="en-US" sz="3200" dirty="0"/>
              <a:t>Political structure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  <a:defRPr/>
            </a:pPr>
            <a:r>
              <a:rPr lang="en-US" sz="2800" dirty="0"/>
              <a:t>city states with defined boundaries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  <a:defRPr/>
            </a:pPr>
            <a:r>
              <a:rPr lang="en-US" sz="2800" dirty="0"/>
              <a:t>Largest was Ur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  <a:defRPr/>
            </a:pPr>
            <a:r>
              <a:rPr lang="en-US" sz="2800" dirty="0"/>
              <a:t>monetary system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4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52" y="-22878"/>
            <a:ext cx="9601200" cy="1257300"/>
          </a:xfrm>
        </p:spPr>
        <p:txBody>
          <a:bodyPr/>
          <a:lstStyle/>
          <a:p>
            <a:r>
              <a:rPr lang="en-US" dirty="0"/>
              <a:t>Development of Writing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119" y="1411357"/>
            <a:ext cx="5783951" cy="4760843"/>
          </a:xfrm>
        </p:spPr>
        <p:txBody>
          <a:bodyPr>
            <a:normAutofit lnSpcReduction="10000"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  <a:defRPr/>
            </a:pPr>
            <a:r>
              <a:rPr lang="en-US" sz="3600" dirty="0"/>
              <a:t>Cuneiform	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  <a:defRPr/>
            </a:pPr>
            <a:r>
              <a:rPr lang="en-US" sz="3200" dirty="0"/>
              <a:t> wedge shaped 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  <a:defRPr/>
            </a:pPr>
            <a:r>
              <a:rPr lang="en-US" sz="3200" dirty="0"/>
              <a:t>Cuneiform allowed Sumerians to: </a:t>
            </a:r>
          </a:p>
          <a:p>
            <a:pPr lvl="2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  <a:defRPr/>
            </a:pPr>
            <a:r>
              <a:rPr lang="en-US" sz="3200" dirty="0"/>
              <a:t>send messages</a:t>
            </a:r>
          </a:p>
          <a:p>
            <a:pPr lvl="2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  <a:defRPr/>
            </a:pPr>
            <a:r>
              <a:rPr lang="en-US" sz="3200" dirty="0"/>
              <a:t>keep records</a:t>
            </a:r>
          </a:p>
          <a:p>
            <a:pPr lvl="3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  <a:defRPr/>
            </a:pPr>
            <a:r>
              <a:rPr lang="en-US" sz="2800" dirty="0"/>
              <a:t>Particularly tax records</a:t>
            </a:r>
          </a:p>
          <a:p>
            <a:pPr lvl="2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  <a:defRPr/>
            </a:pPr>
            <a:r>
              <a:rPr lang="en-US" sz="3200" dirty="0"/>
              <a:t>make contracts &amp; treaties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  <a:defRPr/>
            </a:pPr>
            <a:r>
              <a:rPr lang="en-US" sz="3200" dirty="0"/>
              <a:t>very few people were literate</a:t>
            </a:r>
          </a:p>
          <a:p>
            <a:endParaRPr lang="en-US" dirty="0"/>
          </a:p>
        </p:txBody>
      </p:sp>
      <p:pic>
        <p:nvPicPr>
          <p:cNvPr id="5" name="Picture 2" descr="C:\Users\tpm17038\Desktop\Amarna_Akkadian_lette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443" y="1587261"/>
            <a:ext cx="4192438" cy="438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25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tpm17038\Desktop\sumerma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pm17038\Desktop\ziggurat_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pm17038\Desktop\Ur-Nassiriya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07" y="0"/>
            <a:ext cx="122062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78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82670"/>
            <a:ext cx="9601200" cy="1257300"/>
          </a:xfrm>
        </p:spPr>
        <p:txBody>
          <a:bodyPr/>
          <a:lstStyle/>
          <a:p>
            <a:r>
              <a:rPr lang="en-US" dirty="0"/>
              <a:t>Later Mesopotamian Civilizations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483743"/>
            <a:ext cx="4572000" cy="4688457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Akkadians: 2350 BCE</a:t>
            </a:r>
          </a:p>
          <a:p>
            <a:pPr lvl="1"/>
            <a:r>
              <a:rPr lang="en-US" sz="2600" dirty="0"/>
              <a:t>Defeated the Sumerians </a:t>
            </a:r>
          </a:p>
          <a:p>
            <a:pPr lvl="1"/>
            <a:r>
              <a:rPr lang="en-US" sz="2400" dirty="0"/>
              <a:t>Established by Sargon of Akkad</a:t>
            </a:r>
          </a:p>
          <a:p>
            <a:pPr lvl="1"/>
            <a:r>
              <a:rPr lang="en-US" sz="2400" dirty="0"/>
              <a:t>Spread Sumerian culture </a:t>
            </a:r>
          </a:p>
          <a:p>
            <a:r>
              <a:rPr lang="en-US" sz="2800" dirty="0"/>
              <a:t>Amorites (Babylonian) 2000 BCE</a:t>
            </a:r>
          </a:p>
          <a:p>
            <a:pPr lvl="1"/>
            <a:r>
              <a:rPr lang="en-US" sz="2400" dirty="0"/>
              <a:t>Large empire centered in Babylon</a:t>
            </a:r>
          </a:p>
          <a:p>
            <a:pPr lvl="1"/>
            <a:r>
              <a:rPr lang="en-US" sz="2400" dirty="0"/>
              <a:t>peaked during the reign of Hammurabi (1792 B.C.- 1750 B.C.)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483743"/>
            <a:ext cx="4572000" cy="4267200"/>
          </a:xfrm>
        </p:spPr>
        <p:txBody>
          <a:bodyPr>
            <a:normAutofit fontScale="92500"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  <a:defRPr/>
            </a:pPr>
            <a:r>
              <a:rPr lang="en-US" sz="3000" dirty="0"/>
              <a:t>Indo-Europeans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  <a:defRPr/>
            </a:pPr>
            <a:r>
              <a:rPr lang="en-US" sz="2600" dirty="0"/>
              <a:t>from 2100 B.C.E.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  <a:defRPr/>
            </a:pPr>
            <a:r>
              <a:rPr lang="en-US" sz="2600" dirty="0"/>
              <a:t>Semitic (Jewish) People</a:t>
            </a:r>
          </a:p>
          <a:p>
            <a:pPr lvl="2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  <a:defRPr/>
            </a:pPr>
            <a:r>
              <a:rPr lang="en-US" sz="2400" dirty="0"/>
              <a:t>Practiced monotheism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7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tpm17038\Desktop\2akkadian-20empire-20map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" y="0"/>
            <a:ext cx="12182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pm17038\Desktop\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419" y="-7749"/>
            <a:ext cx="7116791" cy="686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pm17038\Desktop\2000px-Hammurabi's_Babylonia_1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" y="8020"/>
            <a:ext cx="12175957" cy="684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pm17038\Desktop\rec_babylon_city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26437"/>
            <a:ext cx="122028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pm17038\Desktop\Hanging_Gardens_of_Babyl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6" y="21956"/>
            <a:ext cx="12197164" cy="683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pm17038\Desktop\800px-Ishtar_Gate_at_Berlin_Museu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00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969" y="289703"/>
            <a:ext cx="9601200" cy="1257300"/>
          </a:xfrm>
        </p:spPr>
        <p:txBody>
          <a:bodyPr/>
          <a:lstStyle/>
          <a:p>
            <a:r>
              <a:rPr lang="en-US" dirty="0"/>
              <a:t>Hammurabi’s Code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8969" y="1905000"/>
            <a:ext cx="5243423" cy="4267200"/>
          </a:xfrm>
        </p:spPr>
        <p:txBody>
          <a:bodyPr>
            <a:normAutofit/>
          </a:bodyPr>
          <a:lstStyle/>
          <a:p>
            <a:pPr marL="228600" lvl="1">
              <a:spcBef>
                <a:spcPts val="1800"/>
              </a:spcBef>
            </a:pPr>
            <a:r>
              <a:rPr lang="en-US" sz="2800" dirty="0"/>
              <a:t>uniform code a law</a:t>
            </a:r>
          </a:p>
          <a:p>
            <a:pPr marL="228600" lvl="1">
              <a:spcBef>
                <a:spcPts val="1800"/>
              </a:spcBef>
            </a:pPr>
            <a:r>
              <a:rPr lang="en-US" sz="2800" dirty="0"/>
              <a:t>specific laws: issues ranging from family relations, business, and  crime. </a:t>
            </a:r>
          </a:p>
          <a:p>
            <a:pPr marL="228600" lvl="1">
              <a:spcBef>
                <a:spcPts val="1800"/>
              </a:spcBef>
            </a:pPr>
            <a:r>
              <a:rPr lang="en-US" sz="2800" dirty="0"/>
              <a:t>punishments were harsh: “an eye for an eye” policy.</a:t>
            </a:r>
          </a:p>
          <a:p>
            <a:pPr marL="228600" lvl="1">
              <a:spcBef>
                <a:spcPts val="1800"/>
              </a:spcBef>
            </a:pPr>
            <a:r>
              <a:rPr lang="en-US" sz="2800" dirty="0"/>
              <a:t>code was engraved in stone and placed throughout the empire. </a:t>
            </a:r>
          </a:p>
          <a:p>
            <a:endParaRPr lang="en-US" dirty="0"/>
          </a:p>
        </p:txBody>
      </p:sp>
      <p:pic>
        <p:nvPicPr>
          <p:cNvPr id="5" name="Picture 3" descr="C:\Users\tpm17038\Desktop\Code_of_Hammurabi_replica_stele_RE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194" y="674087"/>
            <a:ext cx="3896266" cy="557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9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890AF-EE44-4B6F-B379-0D3D314B7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Bronze Age: 4,000-1,500 BCE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B604E-5236-4997-8C29-7480F08E1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Bronze used to make tools and weapons </a:t>
            </a:r>
          </a:p>
          <a:p>
            <a:r>
              <a:rPr lang="en-US" dirty="0"/>
              <a:t>Rise of specialization of work: ex. Woodworking</a:t>
            </a:r>
          </a:p>
          <a:p>
            <a:r>
              <a:rPr lang="en-US" dirty="0"/>
              <a:t>Development of more complex settlements such as towns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2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7E93-35D2-42A2-AE7B-7436D11DB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5D133-8C15-4166-8FBF-5B6E1AE37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gallery.nen.gov.uk/assets/0904/0000/0042/bronze_age_018_small.jpg">
            <a:extLst>
              <a:ext uri="{FF2B5EF4-FFF2-40B4-BE49-F238E27FC236}">
                <a16:creationId xmlns:a16="http://schemas.microsoft.com/office/drawing/2014/main" id="{5D93AD8A-2D1F-4403-B9D8-ADF014126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52"/>
            <a:ext cx="12188824" cy="687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kerrygems.com/images/history/late-bronze-age.jpg">
            <a:extLst>
              <a:ext uri="{FF2B5EF4-FFF2-40B4-BE49-F238E27FC236}">
                <a16:creationId xmlns:a16="http://schemas.microsoft.com/office/drawing/2014/main" id="{5B052A7D-4013-4E6D-B762-5C9C01C8A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934"/>
            <a:ext cx="12194727" cy="688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69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Beginnings of Civilization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Settlements and villages </a:t>
            </a:r>
          </a:p>
          <a:p>
            <a:pPr lvl="1"/>
            <a:r>
              <a:rPr lang="en-US" sz="2600" dirty="0"/>
              <a:t>Use slash and burn agricultural methods</a:t>
            </a:r>
          </a:p>
          <a:p>
            <a:pPr lvl="1"/>
            <a:r>
              <a:rPr lang="en-US" sz="2600" dirty="0"/>
              <a:t>Beast of burden: ex. ox</a:t>
            </a:r>
          </a:p>
          <a:p>
            <a:pPr lvl="1"/>
            <a:r>
              <a:rPr lang="en-US" sz="2600" dirty="0"/>
              <a:t>Made up of bands of herding peoples </a:t>
            </a:r>
          </a:p>
          <a:p>
            <a:pPr marL="274320" lvl="1" indent="0">
              <a:buNone/>
            </a:pPr>
            <a:endParaRPr lang="en-US" sz="2600" dirty="0"/>
          </a:p>
          <a:p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Advantages:</a:t>
            </a:r>
          </a:p>
          <a:p>
            <a:pPr lvl="1"/>
            <a:r>
              <a:rPr lang="en-US" sz="2600" dirty="0"/>
              <a:t>Well built homes</a:t>
            </a:r>
          </a:p>
          <a:p>
            <a:pPr lvl="1"/>
            <a:r>
              <a:rPr lang="en-US" sz="2600" dirty="0"/>
              <a:t>Constant supply of water</a:t>
            </a:r>
          </a:p>
          <a:p>
            <a:pPr lvl="1"/>
            <a:r>
              <a:rPr lang="en-US" sz="2600" dirty="0"/>
              <a:t>Irrigation </a:t>
            </a:r>
          </a:p>
          <a:p>
            <a:pPr lvl="1"/>
            <a:r>
              <a:rPr lang="en-US" sz="2600" dirty="0"/>
              <a:t>Defense systems </a:t>
            </a:r>
          </a:p>
          <a:p>
            <a:pPr lvl="1"/>
            <a:r>
              <a:rPr lang="en-US" sz="2600" dirty="0"/>
              <a:t>Food surplus= increase in population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2"/>
              </a:rPr>
              <a:t>454 × 176 - goldenageproject.org.uk </a:t>
            </a:r>
          </a:p>
          <a:p>
            <a:endParaRPr lang="en-US" dirty="0"/>
          </a:p>
        </p:txBody>
      </p:sp>
      <p:pic>
        <p:nvPicPr>
          <p:cNvPr id="6" name="Picture 4" descr="C:\Users\tpm17038\Desktop\6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1"/>
            <a:ext cx="12184062" cy="348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66" y="3496666"/>
            <a:ext cx="6525134" cy="3369275"/>
          </a:xfrm>
        </p:spPr>
      </p:pic>
      <p:pic>
        <p:nvPicPr>
          <p:cNvPr id="7" name="Picture 5" descr="C:\Users\tpm17038\Desktop\evt110107115100397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482652"/>
            <a:ext cx="5658928" cy="339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695231" y="2323652"/>
            <a:ext cx="4572000" cy="4267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947" y="-391784"/>
            <a:ext cx="9601200" cy="1257300"/>
          </a:xfrm>
        </p:spPr>
        <p:txBody>
          <a:bodyPr/>
          <a:lstStyle/>
          <a:p>
            <a:r>
              <a:rPr lang="en-US" dirty="0"/>
              <a:t>Villages to Cities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47" y="865516"/>
            <a:ext cx="11404121" cy="5509405"/>
          </a:xfrm>
        </p:spPr>
        <p:txBody>
          <a:bodyPr>
            <a:normAutofit/>
          </a:bodyPr>
          <a:lstStyle/>
          <a:p>
            <a:r>
              <a:rPr lang="en-US" sz="2800" dirty="0"/>
              <a:t>Skilled Labor</a:t>
            </a:r>
          </a:p>
          <a:p>
            <a:pPr lvl="1"/>
            <a:r>
              <a:rPr lang="en-US" sz="2400" dirty="0"/>
              <a:t>Some people pursued other occupations</a:t>
            </a:r>
          </a:p>
          <a:p>
            <a:pPr lvl="1"/>
            <a:r>
              <a:rPr lang="en-US" sz="2400" dirty="0"/>
              <a:t>Craftsman: pottery, metal objects , and woven clothe. </a:t>
            </a:r>
          </a:p>
          <a:p>
            <a:r>
              <a:rPr lang="en-US" sz="2800" dirty="0"/>
              <a:t>New Technologies </a:t>
            </a:r>
          </a:p>
          <a:p>
            <a:pPr lvl="1"/>
            <a:r>
              <a:rPr lang="en-US" sz="2400" dirty="0"/>
              <a:t>The wheel and sail allowed traders to move goods over greater distances. </a:t>
            </a:r>
          </a:p>
          <a:p>
            <a:r>
              <a:rPr lang="en-US" sz="2800" dirty="0"/>
              <a:t>Social Structure</a:t>
            </a:r>
          </a:p>
          <a:p>
            <a:pPr lvl="1"/>
            <a:r>
              <a:rPr lang="en-US" sz="2400" dirty="0"/>
              <a:t>Division of social classes: wealthy and influential vs. poor </a:t>
            </a:r>
          </a:p>
          <a:p>
            <a:pPr lvl="1"/>
            <a:r>
              <a:rPr lang="en-US" sz="2400" dirty="0"/>
              <a:t>Priest: religious and political leaders</a:t>
            </a:r>
          </a:p>
          <a:p>
            <a:pPr lvl="1"/>
            <a:r>
              <a:rPr lang="en-US" sz="2400" dirty="0"/>
              <a:t>Inequality of the sexes </a:t>
            </a:r>
          </a:p>
          <a:p>
            <a:r>
              <a:rPr lang="en-US" sz="2800" dirty="0"/>
              <a:t>Religion changed too, to include more complex rituals. </a:t>
            </a:r>
          </a:p>
          <a:p>
            <a:pPr mar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4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tpm17038\Desktop\ancient-mesopotamian-agricultur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pm17038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06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Çatal</a:t>
            </a:r>
            <a:r>
              <a:rPr lang="en-US" dirty="0"/>
              <a:t> </a:t>
            </a:r>
            <a:r>
              <a:rPr lang="en-US" dirty="0" err="1"/>
              <a:t>Hüyük</a:t>
            </a:r>
            <a:r>
              <a:rPr lang="en-US" dirty="0"/>
              <a:t>: 7000 B.C.E. southern Turkey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Large complex 32 acres</a:t>
            </a:r>
          </a:p>
          <a:p>
            <a:pPr marL="0" indent="0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 mud brick &amp; timber homes</a:t>
            </a:r>
          </a:p>
          <a:p>
            <a:pPr marL="0" indent="0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 religion – believed in 		“mother goddesses” &amp; had 	shrines</a:t>
            </a:r>
          </a:p>
          <a:p>
            <a:pPr marL="0" indent="0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 Agriculture</a:t>
            </a:r>
          </a:p>
          <a:p>
            <a:pPr marL="0" indent="0"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endParaRPr lang="en-US" sz="2800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Commerce &amp; trade</a:t>
            </a:r>
          </a:p>
          <a:p>
            <a:pPr marL="0" indent="0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 Ruled other communities = politics &amp; military</a:t>
            </a:r>
          </a:p>
          <a:p>
            <a:pPr marL="0" indent="0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 Diverse occupations by 3000 	B.C.E., civilization</a:t>
            </a:r>
          </a:p>
          <a:p>
            <a:pPr marL="400050" lvl="1" indent="0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skilled tool makers &amp; jewelry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596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46888"/>
            <a:ext cx="4572000" cy="2983423"/>
          </a:xfr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760"/>
            <a:ext cx="12192001" cy="6947769"/>
          </a:xfrm>
        </p:spPr>
      </p:pic>
    </p:spTree>
    <p:extLst>
      <p:ext uri="{BB962C8B-B14F-4D97-AF65-F5344CB8AC3E}">
        <p14:creationId xmlns:p14="http://schemas.microsoft.com/office/powerpoint/2010/main" val="130443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 Tan Gradient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Blue-Tan Gradient presentation (widescreen)</Template>
  <TotalTime>0</TotalTime>
  <Words>362</Words>
  <Application>Microsoft Office PowerPoint</Application>
  <PresentationFormat>Widescreen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Franklin Gothic Medium</vt:lpstr>
      <vt:lpstr>Blue Tan Gradient 16x9</vt:lpstr>
      <vt:lpstr>Early River Valley Civilizations</vt:lpstr>
      <vt:lpstr>Bronze Age: 4,000-1,500 BCE</vt:lpstr>
      <vt:lpstr>PowerPoint Presentation</vt:lpstr>
      <vt:lpstr>Beginnings of Civilization </vt:lpstr>
      <vt:lpstr>PowerPoint Presentation</vt:lpstr>
      <vt:lpstr>Villages to Cities </vt:lpstr>
      <vt:lpstr>PowerPoint Presentation</vt:lpstr>
      <vt:lpstr>Çatal Hüyük: 7000 B.C.E. southern Turkey</vt:lpstr>
      <vt:lpstr>PowerPoint Presentation</vt:lpstr>
      <vt:lpstr>Mesopotamia: Land Between the Rivers </vt:lpstr>
      <vt:lpstr> Sumerians: from 3500 B.C.E.</vt:lpstr>
      <vt:lpstr>Development of Writing </vt:lpstr>
      <vt:lpstr>PowerPoint Presentation</vt:lpstr>
      <vt:lpstr>Later Mesopotamian Civilizations </vt:lpstr>
      <vt:lpstr>PowerPoint Presentation</vt:lpstr>
      <vt:lpstr>Hammurabi’s Code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2015-08-10T21:49:14Z</dcterms:created>
  <dcterms:modified xsi:type="dcterms:W3CDTF">2019-08-06T11:57:16Z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