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67" r:id="rId7"/>
    <p:sldId id="258" r:id="rId8"/>
    <p:sldId id="268" r:id="rId9"/>
    <p:sldId id="259" r:id="rId10"/>
    <p:sldId id="269" r:id="rId11"/>
    <p:sldId id="260" r:id="rId12"/>
    <p:sldId id="261" r:id="rId13"/>
    <p:sldId id="262" r:id="rId14"/>
    <p:sldId id="263" r:id="rId15"/>
    <p:sldId id="264" r:id="rId16"/>
    <p:sldId id="270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-22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5E872-1A40-4FE7-986C-59F628C1E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F5374-08E9-4C85-B7A7-3F19604B5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06F1-B57D-406B-8F09-B1FDC0D0B1F3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FACC5-BCFD-4649-8006-C71939BAC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6B17-7076-4944-A4A2-FD49936A3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DE44-B1FC-494A-A972-62DC7CABB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F2BD-238E-42D0-B670-F788A50DBDE8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DF69-FFB1-4D3A-9D8C-5887E7967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3A824-1A51-4B26-AD58-A6D8E14F6C04}" type="datetimeFigureOut">
              <a:rPr lang="en-US" noProof="0" smtClean="0"/>
              <a:t>10/18/2019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noProof="0" smtClean="0"/>
              <a:t>10/18/2019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noProof="0" smtClean="0"/>
              <a:t>10/18/2019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10/18/2019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10/18/2019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10/18/2019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noProof="0" smtClean="0"/>
              <a:t>10/18/2019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noProof="0" smtClean="0"/>
              <a:t>10/18/2019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noProof="0" smtClean="0"/>
              <a:t>10/18/2019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noProof="0" smtClean="0"/>
              <a:t>10/18/2019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noProof="0" smtClean="0"/>
              <a:t>10/18/2019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noProof="0" smtClean="0"/>
              <a:t>10/18/2019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EC7FF-FA62-4C38-A111-9667B31959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16" t="9091" r="15588" b="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632" y="1478640"/>
            <a:ext cx="6743700" cy="2372168"/>
          </a:xfrm>
        </p:spPr>
        <p:txBody>
          <a:bodyPr>
            <a:noAutofit/>
          </a:bodyPr>
          <a:lstStyle/>
          <a:p>
            <a:r>
              <a:rPr lang="en-US" sz="4800" cap="none" dirty="0"/>
              <a:t>Congress of Vienna </a:t>
            </a:r>
            <a:br>
              <a:rPr lang="en-US" sz="4800" cap="none" dirty="0"/>
            </a:br>
            <a:r>
              <a:rPr lang="en-US" sz="4800" cap="none" dirty="0"/>
              <a:t>and Napoleons Return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r>
              <a:rPr lang="en-US" dirty="0"/>
              <a:t>1814-1815</a:t>
            </a: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59318-A8D6-4F5B-9DA8-17B5D070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600075"/>
            <a:ext cx="10868025" cy="584835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Balance of Power </a:t>
            </a:r>
          </a:p>
          <a:p>
            <a:pPr lvl="1"/>
            <a:r>
              <a:rPr lang="en-US" dirty="0"/>
              <a:t>It arranged the map of Europe so that never again could one state upset the international order and cause a general war. </a:t>
            </a:r>
          </a:p>
          <a:p>
            <a:r>
              <a:rPr lang="en-US" dirty="0"/>
              <a:t>The encirclement of France was achieved through the following: </a:t>
            </a:r>
          </a:p>
          <a:p>
            <a:pPr lvl="1"/>
            <a:r>
              <a:rPr lang="en-US" dirty="0"/>
              <a:t>A strengthened Netherlands </a:t>
            </a:r>
          </a:p>
          <a:p>
            <a:pPr lvl="1"/>
            <a:r>
              <a:rPr lang="en-US" dirty="0"/>
              <a:t>United the Austrian Netherlands (Belgium) with Holland to form the Kingdom of the United Netherlands north of France. </a:t>
            </a:r>
          </a:p>
          <a:p>
            <a:pPr lvl="1"/>
            <a:r>
              <a:rPr lang="en-US" dirty="0"/>
              <a:t>Prussia received Rhenish lands bordering on the eastern French frontier (left bank of the Rhine). </a:t>
            </a:r>
          </a:p>
          <a:p>
            <a:pPr lvl="1"/>
            <a:r>
              <a:rPr lang="en-US" dirty="0"/>
              <a:t> Switzerland received a guarantee of perpetual neutrality. </a:t>
            </a:r>
          </a:p>
          <a:p>
            <a:r>
              <a:rPr lang="en-US" dirty="0"/>
              <a:t>End of the Hapsburg Holy Roman Empire </a:t>
            </a:r>
          </a:p>
          <a:p>
            <a:pPr lvl="1"/>
            <a:r>
              <a:rPr lang="en-US" dirty="0"/>
              <a:t>Austrian influence over the German states was enhanced by creating the German Confederation (Bund)</a:t>
            </a:r>
            <a:r>
              <a:rPr lang="en-US" b="1" dirty="0"/>
              <a:t> </a:t>
            </a:r>
            <a:r>
              <a:rPr lang="en-US" dirty="0"/>
              <a:t>of 39 states out of the original 300, with Austria designated as President of the Diet (Assembly) of the Confederation. </a:t>
            </a:r>
          </a:p>
          <a:p>
            <a:pPr lvl="1"/>
            <a:r>
              <a:rPr lang="en-US" dirty="0"/>
              <a:t>It maintained Napoleon’s reorganization. </a:t>
            </a:r>
          </a:p>
          <a:p>
            <a:pPr lvl="1"/>
            <a:r>
              <a:rPr lang="en-US" dirty="0"/>
              <a:t> It was a loose confederation where members remained virtually sovereign. </a:t>
            </a:r>
          </a:p>
          <a:p>
            <a:r>
              <a:rPr lang="en-US" dirty="0"/>
              <a:t>Sardinia (Piedmont) had its former territory restored, with the addition of Genoa. </a:t>
            </a:r>
          </a:p>
          <a:p>
            <a:r>
              <a:rPr lang="en-US" dirty="0"/>
              <a:t>A compromise on Poland was reached—“Congress Poland” was created with Alexander I of Russia as king; it lasted 15 years. </a:t>
            </a:r>
          </a:p>
          <a:p>
            <a:r>
              <a:rPr lang="en-US" dirty="0"/>
              <a:t>Only Britain remained as a growing power as she began her century of world leadership from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89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49CC6-058C-404B-898D-7FF6016ED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Hundred Days (March 20- June 22 1815)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27864-EEC6-4DB4-AC39-47C264F6E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Napoleon capitalized on the stalled talks at Vienna and escaped Elba for France. </a:t>
            </a:r>
          </a:p>
          <a:p>
            <a:r>
              <a:rPr lang="en-US" sz="2800" dirty="0"/>
              <a:t> The Hundred Days began on March 1, 1815, when Napoleon landed in the south of France and marched with large-scale popular support, into Paris. </a:t>
            </a:r>
          </a:p>
          <a:p>
            <a:r>
              <a:rPr lang="en-US" sz="2800" dirty="0"/>
              <a:t>He seized power from Louis XVIII, who fled Paris. </a:t>
            </a:r>
          </a:p>
          <a:p>
            <a:r>
              <a:rPr lang="en-US" sz="2800" dirty="0"/>
              <a:t>Napoleon raised an army and then defeated a Prussian army in Belgium on June 16, 1815. </a:t>
            </a:r>
          </a:p>
          <a:p>
            <a:pPr marL="45720" indent="0">
              <a:buNone/>
            </a:pPr>
            <a:r>
              <a:rPr lang="en-US" sz="2800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1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332E-B884-4E92-BB27-BA4C3BBA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Endgame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EF99C-D5C8-4DA9-90AF-C5CA0D4A5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39102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Battle of Waterloo- June 1815 </a:t>
            </a:r>
          </a:p>
          <a:p>
            <a:pPr lvl="1"/>
            <a:r>
              <a:rPr lang="en-US" sz="2600" dirty="0"/>
              <a:t>Last battle of the Napoleonic Wars </a:t>
            </a:r>
          </a:p>
          <a:p>
            <a:pPr lvl="1"/>
            <a:r>
              <a:rPr lang="en-US" sz="2600" dirty="0"/>
              <a:t>Napoleon was defeated in Waterloo, Belgium, by England’s army led by the Duke of Wellington</a:t>
            </a:r>
            <a:r>
              <a:rPr lang="en-US" sz="2600" b="1" dirty="0"/>
              <a:t> </a:t>
            </a:r>
            <a:r>
              <a:rPr lang="en-US" sz="2600" dirty="0"/>
              <a:t>and Prussian forces. </a:t>
            </a:r>
          </a:p>
          <a:p>
            <a:r>
              <a:rPr lang="en-US" sz="2600" dirty="0"/>
              <a:t>Napoleon was exiled to the South Atlantic island of St. Helena, far off the coast of Africa, where he died in 1821. </a:t>
            </a:r>
          </a:p>
          <a:p>
            <a:r>
              <a:rPr lang="en-US" sz="2600" dirty="0"/>
              <a:t>The “second” Treaty of Paris (1815): the Quadruple Alliance now dealt harshly with France in subsequent negotiations. </a:t>
            </a:r>
          </a:p>
          <a:p>
            <a:pPr lvl="1"/>
            <a:r>
              <a:rPr lang="en-US" sz="2600" dirty="0"/>
              <a:t>It contained minor changes to the borders previously agreed to. </a:t>
            </a:r>
          </a:p>
          <a:p>
            <a:pPr lvl="1"/>
            <a:r>
              <a:rPr lang="en-US" sz="2600" dirty="0"/>
              <a:t>France had to pay an indemnity of 700,000,000 francs for loss of life. </a:t>
            </a:r>
          </a:p>
          <a:p>
            <a:pPr marL="45720" indent="0">
              <a:buNone/>
            </a:pPr>
            <a:r>
              <a:rPr lang="en-US" sz="2600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7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ADC6F-AEF2-40B0-82DD-D944EF459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20" y="-19040"/>
            <a:ext cx="12191980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BBC6CA-0554-4EC7-9683-9F49D9FBE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23A2E-AE58-4F5A-84FF-8D1BB583E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Evaluating Napoleons Reign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545758-CC8C-4F33-A979-556501416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480" y="1760535"/>
            <a:ext cx="9875519" cy="877890"/>
          </a:xfrm>
        </p:spPr>
        <p:txBody>
          <a:bodyPr>
            <a:normAutofit fontScale="77500" lnSpcReduction="20000"/>
          </a:bodyPr>
          <a:lstStyle/>
          <a:p>
            <a:endParaRPr lang="en-US" sz="3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/>
              <a:t>It was the first egalitarian dictatorship of modern times. </a:t>
            </a:r>
          </a:p>
          <a:p>
            <a:r>
              <a:rPr lang="en-US" b="0" dirty="0"/>
              <a:t>	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4FA6AF-0577-4CC5-AFA1-18DDBF5F6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2638425"/>
            <a:ext cx="4754880" cy="3866388"/>
          </a:xfrm>
        </p:spPr>
        <p:txBody>
          <a:bodyPr>
            <a:normAutofit/>
          </a:bodyPr>
          <a:lstStyle/>
          <a:p>
            <a:r>
              <a:rPr lang="en-US" dirty="0"/>
              <a:t>Positive Achievements </a:t>
            </a:r>
          </a:p>
          <a:p>
            <a:pPr lvl="1"/>
            <a:r>
              <a:rPr lang="en-US" dirty="0"/>
              <a:t>Revolutionary institutions were consolidated. </a:t>
            </a:r>
          </a:p>
          <a:p>
            <a:pPr lvl="1"/>
            <a:r>
              <a:rPr lang="en-US" dirty="0"/>
              <a:t>The French gov’t was thoroughly centralized. </a:t>
            </a:r>
          </a:p>
          <a:p>
            <a:pPr lvl="1"/>
            <a:r>
              <a:rPr lang="en-US" dirty="0"/>
              <a:t>He made a lasting settlement with the Church. </a:t>
            </a:r>
          </a:p>
          <a:p>
            <a:pPr lvl="1"/>
            <a:r>
              <a:rPr lang="en-US" dirty="0"/>
              <a:t>Spread positive achievements of the French Revolution to the rest of Europe </a:t>
            </a:r>
          </a:p>
          <a:p>
            <a:pPr marL="4572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5DB981-B220-4A99-BDF0-B136BE4AE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3640" y="2638425"/>
            <a:ext cx="4754880" cy="3836223"/>
          </a:xfrm>
        </p:spPr>
        <p:txBody>
          <a:bodyPr>
            <a:normAutofit/>
          </a:bodyPr>
          <a:lstStyle/>
          <a:p>
            <a:r>
              <a:rPr lang="en-US" dirty="0"/>
              <a:t>Impact on Other Countries </a:t>
            </a:r>
          </a:p>
          <a:p>
            <a:pPr lvl="1"/>
            <a:r>
              <a:rPr lang="en-US" dirty="0"/>
              <a:t>Serfdom was abolished in much of Germany by 1807. </a:t>
            </a:r>
          </a:p>
          <a:p>
            <a:pPr lvl="1"/>
            <a:r>
              <a:rPr lang="en-US" dirty="0"/>
              <a:t>Germany was reorganized into 39 states. </a:t>
            </a:r>
          </a:p>
          <a:p>
            <a:pPr lvl="1"/>
            <a:r>
              <a:rPr lang="en-US" dirty="0"/>
              <a:t>Prussia and Austria, for self-preservation, reformed their military and provided some reforms.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1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2B24B5-4E0A-4F3D-8325-AD043384F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19150"/>
            <a:ext cx="9872871" cy="4038600"/>
          </a:xfrm>
        </p:spPr>
        <p:txBody>
          <a:bodyPr/>
          <a:lstStyle/>
          <a:p>
            <a:r>
              <a:rPr lang="en-US" sz="2800" dirty="0"/>
              <a:t>Liabilities </a:t>
            </a:r>
          </a:p>
          <a:p>
            <a:pPr lvl="1"/>
            <a:r>
              <a:rPr lang="en-US" sz="2800" dirty="0"/>
              <a:t>Repressed individual liberty </a:t>
            </a:r>
          </a:p>
          <a:p>
            <a:pPr lvl="1"/>
            <a:r>
              <a:rPr lang="en-US" sz="2800" dirty="0"/>
              <a:t>Subverted republicanism </a:t>
            </a:r>
          </a:p>
          <a:p>
            <a:pPr lvl="1"/>
            <a:r>
              <a:rPr lang="en-US" sz="2800" dirty="0"/>
              <a:t>Oppressed conquered peoples throughout Europe </a:t>
            </a:r>
          </a:p>
          <a:p>
            <a:pPr lvl="1"/>
            <a:r>
              <a:rPr lang="en-US" sz="2800" dirty="0"/>
              <a:t>Caused terrific suffering as a result of war </a:t>
            </a:r>
          </a:p>
          <a:p>
            <a:pPr marL="45720" indent="0">
              <a:buNone/>
            </a:pPr>
            <a:r>
              <a:rPr lang="en-US" sz="2800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9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1CA9D-F835-46A3-8247-41AF61AE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Restoration of the Monarchy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B5884-6219-486C-9FD3-5E420D95C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 Bourbons were restored to the throne; Louis XVIII. </a:t>
            </a:r>
          </a:p>
          <a:p>
            <a:r>
              <a:rPr lang="en-US" sz="2800" dirty="0"/>
              <a:t>Charter of 1814</a:t>
            </a:r>
            <a:r>
              <a:rPr lang="en-US" sz="2800" b="1" dirty="0"/>
              <a:t>: </a:t>
            </a:r>
            <a:r>
              <a:rPr lang="en-US" sz="2800" dirty="0"/>
              <a:t>the king created a two-house legislature that represented only the upper classes. </a:t>
            </a:r>
          </a:p>
          <a:p>
            <a:pPr lvl="1"/>
            <a:r>
              <a:rPr lang="en-US" sz="2800" dirty="0"/>
              <a:t>It was the first constitution in European history issued by a monarch. </a:t>
            </a:r>
          </a:p>
          <a:p>
            <a:r>
              <a:rPr lang="en-US" sz="2800" dirty="0"/>
              <a:t> The restoration maintained most of Napoleon’s reforms such as the Code Napoleon, the Concordat with the pope, and the abolition of feudalism. </a:t>
            </a:r>
          </a:p>
          <a:p>
            <a:pPr marL="4572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1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293F-2283-468B-A953-C961ECB8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18F0F3-A872-4C3D-89A1-AC08589EB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0752" y="0"/>
            <a:ext cx="6204648" cy="6858000"/>
          </a:xfrm>
        </p:spPr>
      </p:pic>
    </p:spTree>
    <p:extLst>
      <p:ext uri="{BB962C8B-B14F-4D97-AF65-F5344CB8AC3E}">
        <p14:creationId xmlns:p14="http://schemas.microsoft.com/office/powerpoint/2010/main" val="2543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9D121-FAC9-4A26-ACB2-C428BFDB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“First” Treaty of Paris 1814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FCD67-37E7-46B3-9AC8-917858E61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Treaty it signed May 30, 1814</a:t>
            </a:r>
          </a:p>
          <a:p>
            <a:pPr lvl="1"/>
            <a:r>
              <a:rPr lang="en-US" sz="2800" dirty="0"/>
              <a:t>France surrendered all territory gained since the Wars of the Revolution had begun in 1792. </a:t>
            </a:r>
          </a:p>
          <a:p>
            <a:pPr lvl="1"/>
            <a:r>
              <a:rPr lang="en-US" sz="2800" dirty="0"/>
              <a:t> Allied powers imposed no indemnity or reparations (after Louis XVIII had refused to pay). </a:t>
            </a:r>
          </a:p>
          <a:p>
            <a:r>
              <a:rPr lang="en-US" sz="2800" dirty="0"/>
              <a:t>Napoleon was exiled to the island of Elba as a sovereign with an income from France. </a:t>
            </a:r>
          </a:p>
          <a:p>
            <a:r>
              <a:rPr lang="en-US" sz="2800" dirty="0"/>
              <a:t>The Quadruple Alliance agreed to meet in Vienna to work out a general peace settlement.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6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C91A-47E9-4140-9357-564052BA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10B71D-A05F-4BF5-81FF-83BE3D64A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7757" y="0"/>
            <a:ext cx="7016485" cy="68580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D68762-5568-4A61-93B5-FEADCEEB3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40" y="-35078"/>
            <a:ext cx="9631680" cy="689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5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8FC7-4844-42F6-BCE1-139093E2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80034"/>
            <a:ext cx="10102174" cy="135636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Congress of Vienna (Sept. 1814- June 1815)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37204-5A39-4483-ABF1-4EF16F67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44980"/>
            <a:ext cx="10601325" cy="5145405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Representatives of the major powers of Europe, including France, met to redraw territorial lines and to try and restore the social and political order of the </a:t>
            </a:r>
            <a:r>
              <a:rPr lang="en-US" sz="3200" i="1" dirty="0" err="1"/>
              <a:t>ancien</a:t>
            </a:r>
            <a:r>
              <a:rPr lang="en-US" sz="3200" i="1" dirty="0"/>
              <a:t> regime. </a:t>
            </a:r>
            <a:endParaRPr lang="en-US" sz="3200" dirty="0"/>
          </a:p>
          <a:p>
            <a:r>
              <a:rPr lang="en-US" sz="3200" dirty="0"/>
              <a:t>The “Big Four”</a:t>
            </a:r>
          </a:p>
          <a:p>
            <a:pPr lvl="1"/>
            <a:r>
              <a:rPr lang="en-US" sz="3200" dirty="0"/>
              <a:t>Austria </a:t>
            </a:r>
          </a:p>
          <a:p>
            <a:pPr lvl="2"/>
            <a:r>
              <a:rPr lang="de-DE" sz="3200" dirty="0"/>
              <a:t>Klemens Von Metternich represented </a:t>
            </a:r>
          </a:p>
          <a:p>
            <a:pPr lvl="2"/>
            <a:r>
              <a:rPr lang="en-US" sz="3200" dirty="0"/>
              <a:t>He epitomized conservative reaction to the French Revolution and its aftermath. </a:t>
            </a:r>
          </a:p>
          <a:p>
            <a:pPr lvl="2"/>
            <a:r>
              <a:rPr lang="en-US" sz="3200" dirty="0"/>
              <a:t>He opposed ideas of liberals and reformers because of the impact such forces would have on the multinational Hapsburg Empire. </a:t>
            </a:r>
          </a:p>
          <a:p>
            <a:pPr lvl="1"/>
            <a:r>
              <a:rPr lang="en-US" sz="3200"/>
              <a:t>Britain</a:t>
            </a:r>
            <a:endParaRPr lang="en-US" sz="3200" dirty="0"/>
          </a:p>
          <a:p>
            <a:pPr lvl="2"/>
            <a:r>
              <a:rPr lang="en-US" sz="3200" dirty="0"/>
              <a:t>represented by Lord Castlereagh. </a:t>
            </a:r>
          </a:p>
          <a:p>
            <a:pPr lvl="2"/>
            <a:r>
              <a:rPr lang="en-US" sz="3200" dirty="0"/>
              <a:t>He sought a balance of power by surrounding France with larger and stronger states. </a:t>
            </a:r>
            <a:r>
              <a:rPr lang="en-US" dirty="0"/>
              <a:t>	</a:t>
            </a:r>
          </a:p>
          <a:p>
            <a:pPr marL="4572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5689-8043-4578-9E1F-56F165C4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A56E2E-AAFF-41A6-9B39-EAF7ED55B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141" y="0"/>
            <a:ext cx="7362539" cy="6855209"/>
          </a:xfrm>
        </p:spPr>
      </p:pic>
    </p:spTree>
    <p:extLst>
      <p:ext uri="{BB962C8B-B14F-4D97-AF65-F5344CB8AC3E}">
        <p14:creationId xmlns:p14="http://schemas.microsoft.com/office/powerpoint/2010/main" val="411471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56E13-255D-47E4-BFE6-98FE81DE0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923924"/>
            <a:ext cx="9872871" cy="46577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Prussia </a:t>
            </a:r>
          </a:p>
          <a:p>
            <a:pPr lvl="1"/>
            <a:r>
              <a:rPr lang="en-US" sz="2800" dirty="0"/>
              <a:t>sought to recover Prussian territory lost to Napoleon in 1807 and gain additional territory in northern Germany (e.g. Saxony). </a:t>
            </a:r>
          </a:p>
          <a:p>
            <a:r>
              <a:rPr lang="en-US" sz="2800" dirty="0"/>
              <a:t>Russia</a:t>
            </a:r>
          </a:p>
          <a:p>
            <a:pPr lvl="1"/>
            <a:r>
              <a:rPr lang="en-US" sz="2800" dirty="0"/>
              <a:t>Represented by Czar Alexander I </a:t>
            </a:r>
          </a:p>
          <a:p>
            <a:pPr lvl="1"/>
            <a:r>
              <a:rPr lang="en-US" sz="2800" dirty="0"/>
              <a:t>He demanded a “free” and “independent” Poland, with himself as its king. </a:t>
            </a:r>
          </a:p>
          <a:p>
            <a:r>
              <a:rPr lang="en-US" sz="2800" dirty="0"/>
              <a:t> France </a:t>
            </a:r>
          </a:p>
          <a:p>
            <a:pPr lvl="1"/>
            <a:r>
              <a:rPr lang="en-US" sz="2800" dirty="0"/>
              <a:t>later became involved in the deliberations. </a:t>
            </a:r>
          </a:p>
          <a:p>
            <a:pPr lvl="1"/>
            <a:r>
              <a:rPr lang="en-US" sz="2800" dirty="0"/>
              <a:t> Represented by Talleyrand, the French Foreign Minister 	</a:t>
            </a:r>
          </a:p>
          <a:p>
            <a:r>
              <a:rPr lang="en-US" sz="2800" dirty="0"/>
              <a:t>Congress of Vienna represents the triumph of conservatism in Europe </a:t>
            </a:r>
          </a:p>
        </p:txBody>
      </p:sp>
    </p:spTree>
    <p:extLst>
      <p:ext uri="{BB962C8B-B14F-4D97-AF65-F5344CB8AC3E}">
        <p14:creationId xmlns:p14="http://schemas.microsoft.com/office/powerpoint/2010/main" val="173280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506D1-2158-4D4D-9ACA-55F318149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0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Principles of Settlement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AEA0-02F3-46C2-AB4C-E5F9E41AF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1171575"/>
            <a:ext cx="10829925" cy="5686425"/>
          </a:xfrm>
        </p:spPr>
        <p:txBody>
          <a:bodyPr>
            <a:normAutofit fontScale="47500" lnSpcReduction="20000"/>
          </a:bodyPr>
          <a:lstStyle/>
          <a:p>
            <a:r>
              <a:rPr lang="en-US" sz="4600" u="sng" dirty="0"/>
              <a:t>Legitimacy </a:t>
            </a:r>
          </a:p>
          <a:p>
            <a:pPr lvl="1"/>
            <a:r>
              <a:rPr lang="en-US" sz="4600" dirty="0"/>
              <a:t>meant returning to power the ruling families deposed by more than two decades of revolutionary warfare. </a:t>
            </a:r>
          </a:p>
          <a:p>
            <a:pPr lvl="2"/>
            <a:r>
              <a:rPr lang="en-US" sz="4600" dirty="0"/>
              <a:t>Bourbons were restored in France, Spain, and Naples. </a:t>
            </a:r>
          </a:p>
          <a:p>
            <a:pPr lvl="2"/>
            <a:r>
              <a:rPr lang="en-US" sz="4600" dirty="0"/>
              <a:t>Dynasties were restored in Holland, Sardinia, Tuscany and Modena. </a:t>
            </a:r>
          </a:p>
          <a:p>
            <a:pPr lvl="2"/>
            <a:r>
              <a:rPr lang="en-US" sz="4600" dirty="0"/>
              <a:t> The Papal States were returned to the pope. </a:t>
            </a:r>
          </a:p>
          <a:p>
            <a:pPr marL="548640" lvl="2" indent="0">
              <a:buNone/>
            </a:pPr>
            <a:endParaRPr lang="en-US" sz="4600" dirty="0"/>
          </a:p>
          <a:p>
            <a:r>
              <a:rPr lang="en-US" sz="4600" u="sng" dirty="0"/>
              <a:t>Compensation</a:t>
            </a:r>
          </a:p>
          <a:p>
            <a:pPr lvl="1"/>
            <a:r>
              <a:rPr lang="en-US" sz="4600" dirty="0"/>
              <a:t>meant territorially rewarding those states which had made considerable sacrifices to defeat Napoleon. </a:t>
            </a:r>
          </a:p>
          <a:p>
            <a:pPr lvl="2"/>
            <a:r>
              <a:rPr lang="en-US" sz="4600" dirty="0"/>
              <a:t> England received naval bases (Malta, Ceylon, Cape of Good Hope). </a:t>
            </a:r>
          </a:p>
          <a:p>
            <a:pPr lvl="2"/>
            <a:r>
              <a:rPr lang="en-US" sz="4600" dirty="0"/>
              <a:t> Austria recovered the Italian province of Lombardy and was awarded adjacent Venetia as well as Galicia (from Poland), and the Illyrian Provinces along the Adriatic. </a:t>
            </a:r>
          </a:p>
          <a:p>
            <a:pPr lvl="2"/>
            <a:r>
              <a:rPr lang="en-US" sz="4600" dirty="0"/>
              <a:t>Russia was given most of Poland, with the tsar as king, as well as Finland and Bessarabia (modern-day Moldova and western Ukraine). </a:t>
            </a:r>
          </a:p>
          <a:p>
            <a:pPr lvl="2"/>
            <a:r>
              <a:rPr lang="en-US" sz="4600" dirty="0"/>
              <a:t>Prussia was awarded the Rhineland, 3/5 of Saxony, and part of Poland. </a:t>
            </a:r>
          </a:p>
          <a:p>
            <a:pPr lvl="2"/>
            <a:r>
              <a:rPr lang="en-US" sz="4600" dirty="0"/>
              <a:t> Sweden received Norway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6228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05AD055F-6A08-4727-8DB8-D3FD1D1AA7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0FAE8E-18A7-4D4B-B1D5-F068BB36F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57C456-CC1D-4991-B397-26B0CCF834E5}">
  <ds:schemaRefs>
    <ds:schemaRef ds:uri="16c05727-aa75-4e4a-9b5f-8a80a1165891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Microsoft Office PowerPoint</Application>
  <PresentationFormat>Widescreen</PresentationFormat>
  <Paragraphs>100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Basis</vt:lpstr>
      <vt:lpstr>Congress of Vienna  and Napoleons Return </vt:lpstr>
      <vt:lpstr>Restoration of the Monarchy </vt:lpstr>
      <vt:lpstr>PowerPoint Presentation</vt:lpstr>
      <vt:lpstr>The “First” Treaty of Paris 1814</vt:lpstr>
      <vt:lpstr>PowerPoint Presentation</vt:lpstr>
      <vt:lpstr>Congress of Vienna (Sept. 1814- June 1815)</vt:lpstr>
      <vt:lpstr>PowerPoint Presentation</vt:lpstr>
      <vt:lpstr>PowerPoint Presentation</vt:lpstr>
      <vt:lpstr>Principles of Settlement </vt:lpstr>
      <vt:lpstr>PowerPoint Presentation</vt:lpstr>
      <vt:lpstr>Hundred Days (March 20- June 22 1815)</vt:lpstr>
      <vt:lpstr>The Endgame </vt:lpstr>
      <vt:lpstr>PowerPoint Presentation</vt:lpstr>
      <vt:lpstr>Evaluating Napoleons Reign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2019-10-18T17:18:10Z</dcterms:created>
  <dcterms:modified xsi:type="dcterms:W3CDTF">2019-10-18T17:26:15Z</dcterms:modified>
</cp:coreProperties>
</file>