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9" r:id="rId4"/>
    <p:sldId id="273" r:id="rId5"/>
    <p:sldId id="280" r:id="rId6"/>
    <p:sldId id="272" r:id="rId7"/>
    <p:sldId id="274" r:id="rId8"/>
    <p:sldId id="284" r:id="rId9"/>
    <p:sldId id="275" r:id="rId10"/>
    <p:sldId id="281" r:id="rId11"/>
    <p:sldId id="276" r:id="rId12"/>
    <p:sldId id="282" r:id="rId13"/>
    <p:sldId id="277" r:id="rId14"/>
    <p:sldId id="278" r:id="rId15"/>
    <p:sldId id="283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80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99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4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9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978016"/>
            <a:ext cx="9753600" cy="30480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Commercial Revolution and the Expansion of Colonial Claims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25B-ECFF-4DBB-B7CC-C351907D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C7E8-BA57-4C4D-9ACB-0525C781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B6B06F-3256-4AA2-9DB9-28F68B26E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AD66-CFB4-4540-B157-F6E2BB0D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Claims (Netherlands)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B79FB-37A9-4569-9BBD-5630BEE4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79" y="1564640"/>
            <a:ext cx="10598466" cy="4368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400" dirty="0">
                <a:ea typeface="+mn-lt"/>
                <a:cs typeface="+mn-lt"/>
              </a:rPr>
              <a:t>The Dutch East India Company (VOC) was founded in 1602 and became the major force behind Dutch imperialism.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Expelled the Portuguese from Ceylon (Sri Lanka) and other Spice Islands (Indonesia).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By 1650, began challenging Spain in the New World and controlled much of the American and African trade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37E6-7F13-43AD-BF8C-C0C66E89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CCCF-0938-4ACD-A4DF-797F8DCE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210CF2C3-F2EA-4BF3-A9CD-4D8DD3EBF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FA44-8021-4F4A-9326-6123E7D0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Claims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4682-50F6-4432-B969-22592385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2052919"/>
            <a:ext cx="999169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400" dirty="0">
                <a:ea typeface="+mn-lt"/>
                <a:cs typeface="+mn-lt"/>
              </a:rPr>
              <a:t>Quebec, France’s first settlement in the New World, was not founded until 1608.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France eventually lay claim to over one-half of North America before being expelled in 1763.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Will also have claims in the </a:t>
            </a:r>
            <a:r>
              <a:rPr lang="en-US" sz="2400" dirty="0" err="1"/>
              <a:t>Carribean</a:t>
            </a:r>
            <a:r>
              <a:rPr lang="en-US" sz="2400" dirty="0"/>
              <a:t> and in South Asia.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B6E1-4D3B-448A-9697-E7ACB6E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Claims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36E8-7036-4A74-8011-E5CB560C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3" y="1280160"/>
            <a:ext cx="11328400" cy="54660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>
                <a:ea typeface="+mn-lt"/>
                <a:cs typeface="+mn-lt"/>
              </a:rPr>
              <a:t>England</a:t>
            </a:r>
            <a:endParaRPr lang="en-US" sz="2800" dirty="0"/>
          </a:p>
          <a:p>
            <a:pPr lvl="1"/>
            <a:r>
              <a:rPr lang="en-US" sz="2400" dirty="0">
                <a:ea typeface="+mn-lt"/>
                <a:cs typeface="+mn-lt"/>
              </a:rPr>
              <a:t>The first permanent settlement in North America was not founded until 1607 in Jamestown (Virginia).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Tens of thousands of Englishmen came to the eastern coast of North America in the 17th and 18th centuries</a:t>
            </a:r>
            <a:endParaRPr lang="en-US" sz="2400" dirty="0"/>
          </a:p>
          <a:p>
            <a:pPr lvl="2"/>
            <a:r>
              <a:rPr lang="en-US" sz="2400" dirty="0">
                <a:ea typeface="+mn-lt"/>
                <a:cs typeface="+mn-lt"/>
              </a:rPr>
              <a:t>Far more English came to the New World than the French, Spanish and Portuguese combined; </a:t>
            </a:r>
          </a:p>
          <a:p>
            <a:pPr lvl="2"/>
            <a:r>
              <a:rPr lang="en-US" sz="2400" dirty="0">
                <a:ea typeface="+mn-lt"/>
                <a:cs typeface="+mn-lt"/>
              </a:rPr>
              <a:t>By 1775 2.5 million Europeans lived in the original thirteen American colonies</a:t>
            </a:r>
            <a:endParaRPr lang="en-US" sz="2400" dirty="0"/>
          </a:p>
          <a:p>
            <a:pPr marL="5029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India will come under the control of the British East India Company after the conclusion of the French and Indian War (Seven Years War) in 1763. </a:t>
            </a:r>
          </a:p>
          <a:p>
            <a:pPr lvl="2" algn="just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4AF8-500A-493F-81F9-8A4F7700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AF8B6-A4C0-4BC0-9C89-7F766442A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407F49-70AE-4152-9149-93011B00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"/>
            <a:ext cx="12192000" cy="68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006" y="1331259"/>
            <a:ext cx="10092314" cy="52829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+mn-lt"/>
                <a:cs typeface="+mn-lt"/>
              </a:rPr>
              <a:t>Causes 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European population growth recovered to its pre-Plague level: 70 million in 1500; 90 million in 1600; thus, more consumers existed.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The “Price revolution”: long slow upward trend in prices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States and emerging empires sought to increase their economic power.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Rise in capitalism</a:t>
            </a:r>
            <a:endParaRPr lang="en-US" sz="2400" dirty="0"/>
          </a:p>
          <a:p>
            <a:r>
              <a:rPr lang="en-US" sz="2800" dirty="0"/>
              <a:t>As colonial expansion continued through the 1700s mercantilist policies grew and wealth began to trickle down to new social classes particularly the middle class.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0180-B849-444D-A71E-CD7548B9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B2D76-9B1C-4502-A7CA-BCC3D1440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89638D6C-4906-40FF-A22F-5D077DB2E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59830"/>
              </p:ext>
            </p:extLst>
          </p:nvPr>
        </p:nvGraphicFramePr>
        <p:xfrm>
          <a:off x="-37813" y="-76200"/>
          <a:ext cx="12226637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7108552" imgH="4596782" progId="Excel.Chart.8">
                  <p:embed/>
                </p:oleObj>
              </mc:Choice>
              <mc:Fallback>
                <p:oleObj r:id="rId3" imgW="7108552" imgH="4596782" progId="Excel.Char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98223C23-CCE3-4B6C-973C-53579307C07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813" y="-76200"/>
                        <a:ext cx="12226637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A177-6843-4865-BA8B-EE418DBE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609" y="156538"/>
            <a:ext cx="9753600" cy="13255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Chartered Companies  and Joint-Stock Companies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3CD1-D4BD-4EB6-9E0B-C811DB036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09" y="1828800"/>
            <a:ext cx="5263856" cy="4343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Chartered Co.: 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States provided monopolies in certain areas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These chartered companies became, in effect, a state within a state with large fleets of ships and military power</a:t>
            </a:r>
            <a:endParaRPr lang="en-US" sz="2400" dirty="0"/>
          </a:p>
          <a:p>
            <a:pPr lvl="2"/>
            <a:r>
              <a:rPr lang="en-US" sz="2400" dirty="0">
                <a:ea typeface="+mn-lt"/>
                <a:cs typeface="+mn-lt"/>
              </a:rPr>
              <a:t>Example- Dutch East India Company, and the British East India Company 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6ECFF-D3BD-4F88-A401-6A21A247B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5737" y="1828800"/>
            <a:ext cx="5460835" cy="4343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600" dirty="0">
                <a:ea typeface="+mn-lt"/>
                <a:cs typeface="+mn-lt"/>
              </a:rPr>
              <a:t>Joint-Stock Co.:</a:t>
            </a:r>
            <a:endParaRPr lang="en-US" sz="2600" dirty="0"/>
          </a:p>
          <a:p>
            <a:pPr lvl="1"/>
            <a:r>
              <a:rPr lang="en-US" sz="2400" dirty="0">
                <a:ea typeface="+mn-lt"/>
                <a:cs typeface="+mn-lt"/>
              </a:rPr>
              <a:t>investors pooled resources for a common purpose</a:t>
            </a:r>
            <a:endParaRPr lang="en-US" sz="2400" dirty="0"/>
          </a:p>
          <a:p>
            <a:pPr lvl="2"/>
            <a:r>
              <a:rPr lang="en-US" sz="2400" dirty="0">
                <a:ea typeface="+mn-lt"/>
                <a:cs typeface="+mn-lt"/>
              </a:rPr>
              <a:t>forerunner of the modern corporation</a:t>
            </a:r>
            <a:endParaRPr lang="en-US" sz="2400" dirty="0"/>
          </a:p>
          <a:p>
            <a:pPr lvl="2"/>
            <a:r>
              <a:rPr lang="en-US" sz="2400" dirty="0">
                <a:ea typeface="+mn-lt"/>
                <a:cs typeface="+mn-lt"/>
              </a:rPr>
              <a:t>This was an early prime example of capitalism.</a:t>
            </a:r>
            <a:endParaRPr lang="en-US" sz="2400" dirty="0"/>
          </a:p>
          <a:p>
            <a:pPr lvl="2"/>
            <a:r>
              <a:rPr lang="en-US" sz="2400" dirty="0"/>
              <a:t>Stock markets emerge in Europe</a:t>
            </a:r>
          </a:p>
          <a:p>
            <a:pPr lvl="3"/>
            <a:r>
              <a:rPr lang="en-US" sz="2200" dirty="0"/>
              <a:t>As the value of stock increased so did the profit of the investor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8CA3-0D6D-42EA-9E27-74DAB581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F0A964-EA40-4527-8C17-52A8D1BC9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57003" cy="6858000"/>
          </a:xfrm>
        </p:spPr>
      </p:pic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D0F892EA-C078-4834-9C6F-491A85DA9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02" y="0"/>
            <a:ext cx="6054220" cy="6858001"/>
          </a:xfrm>
        </p:spPr>
      </p:pic>
    </p:spTree>
    <p:extLst>
      <p:ext uri="{BB962C8B-B14F-4D97-AF65-F5344CB8AC3E}">
        <p14:creationId xmlns:p14="http://schemas.microsoft.com/office/powerpoint/2010/main" val="16437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FBF6-AB26-4A3E-9D27-7515967E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63" y="97118"/>
            <a:ext cx="9402274" cy="140053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ea typeface="+mj-lt"/>
                <a:cs typeface="+mj-lt"/>
              </a:rPr>
              <a:t>Mercantilism and “Bullionism”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9C63C-ECAB-43AE-83F7-61EE20EA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676400"/>
            <a:ext cx="10386320" cy="49377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000" dirty="0">
                <a:ea typeface="+mn-lt"/>
                <a:cs typeface="+mn-lt"/>
              </a:rPr>
              <a:t>Developed in the 17</a:t>
            </a:r>
            <a:r>
              <a:rPr lang="en-US" sz="3000" baseline="30000" dirty="0">
                <a:ea typeface="+mn-lt"/>
                <a:cs typeface="+mn-lt"/>
              </a:rPr>
              <a:t>th</a:t>
            </a:r>
            <a:r>
              <a:rPr lang="en-US" sz="3000" dirty="0">
                <a:ea typeface="+mn-lt"/>
                <a:cs typeface="+mn-lt"/>
              </a:rPr>
              <a:t> Century </a:t>
            </a:r>
            <a:endParaRPr lang="en-US" sz="3000" dirty="0"/>
          </a:p>
          <a:p>
            <a:r>
              <a:rPr lang="en-US" sz="3000" dirty="0">
                <a:ea typeface="+mn-lt"/>
                <a:cs typeface="+mn-lt"/>
              </a:rPr>
              <a:t>Goal of Mercantilist policy: </a:t>
            </a:r>
            <a:endParaRPr lang="en-US" sz="3000" dirty="0"/>
          </a:p>
          <a:p>
            <a:pPr lvl="1"/>
            <a:r>
              <a:rPr lang="en-US" sz="2600" dirty="0">
                <a:ea typeface="+mn-lt"/>
                <a:cs typeface="+mn-lt"/>
              </a:rPr>
              <a:t>Nations sought a self-sufficient economy.</a:t>
            </a:r>
            <a:endParaRPr lang="en-US" sz="2600" dirty="0"/>
          </a:p>
          <a:p>
            <a:pPr lvl="1"/>
            <a:r>
              <a:rPr lang="en-US" sz="2600" dirty="0">
                <a:ea typeface="+mn-lt"/>
                <a:cs typeface="+mn-lt"/>
              </a:rPr>
              <a:t>Strategy: </a:t>
            </a:r>
            <a:endParaRPr lang="en-US" sz="2600" dirty="0"/>
          </a:p>
          <a:p>
            <a:pPr lvl="2"/>
            <a:r>
              <a:rPr lang="en-US" sz="2600" dirty="0">
                <a:ea typeface="+mn-lt"/>
                <a:cs typeface="+mn-lt"/>
              </a:rPr>
              <a:t>create a favorable balance of trade where one’s country exported far more than it imported</a:t>
            </a:r>
            <a:endParaRPr lang="en-US" sz="2600" dirty="0"/>
          </a:p>
          <a:p>
            <a:r>
              <a:rPr lang="en-US" sz="3000" dirty="0">
                <a:ea typeface="+mn-lt"/>
                <a:cs typeface="+mn-lt"/>
              </a:rPr>
              <a:t>“Bullionism”: A country should acquire as much gold and silver as possible. </a:t>
            </a:r>
            <a:endParaRPr lang="en-US" sz="3000" dirty="0"/>
          </a:p>
          <a:p>
            <a:pPr lvl="1"/>
            <a:r>
              <a:rPr lang="en-US" sz="2600" dirty="0">
                <a:ea typeface="+mn-lt"/>
                <a:cs typeface="+mn-lt"/>
              </a:rPr>
              <a:t>A favorable balance of trade was necessary to keep a country’s supply of gold from flowing to a competing country.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0820-103E-4355-908D-7FCAF518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Commercial Revolution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2F98-2702-4BA2-9831-9CDFE07C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10669586" cy="4805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Many individuals began to move back into towns and cities </a:t>
            </a:r>
          </a:p>
          <a:p>
            <a:r>
              <a:rPr lang="en-US" sz="2800" dirty="0">
                <a:ea typeface="+mn-lt"/>
                <a:cs typeface="+mn-lt"/>
              </a:rPr>
              <a:t>The emergence of more powerful nation states occurred.</a:t>
            </a:r>
            <a:endParaRPr lang="en-US" sz="2800" dirty="0"/>
          </a:p>
          <a:p>
            <a:pPr lvl="1"/>
            <a:r>
              <a:rPr lang="en-US" sz="2400" dirty="0">
                <a:ea typeface="+mn-lt"/>
                <a:cs typeface="+mn-lt"/>
              </a:rPr>
              <a:t>Wealth was increasingly taxed for state purposes.</a:t>
            </a:r>
            <a:endParaRPr lang="en-US" sz="2400" dirty="0"/>
          </a:p>
          <a:p>
            <a:r>
              <a:rPr lang="en-US" sz="2800" dirty="0">
                <a:ea typeface="+mn-lt"/>
                <a:cs typeface="+mn-lt"/>
              </a:rPr>
              <a:t>The age of exploration emerged as competing nations sought to create new empires overseas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09FE-529B-4BC9-BEFE-4FD8581C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24" y="1280161"/>
            <a:ext cx="10072975" cy="514096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a typeface="+mn-lt"/>
                <a:cs typeface="+mn-lt"/>
              </a:rPr>
              <a:t>The bourgeoisie (middle class) grew in political and economic significance.</a:t>
            </a:r>
            <a:endParaRPr lang="en-US" sz="2800" dirty="0"/>
          </a:p>
          <a:p>
            <a:pPr lvl="1"/>
            <a:r>
              <a:rPr lang="en-US" sz="2400" dirty="0">
                <a:ea typeface="+mn-lt"/>
                <a:cs typeface="+mn-lt"/>
              </a:rPr>
              <a:t>First evident in the Italian city-states during the Renaissance. (merchants)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Became the most powerful class in the Netherlands. (over seas trade and joint-stock companies)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In France, it grew in political power at the expense of the nobility.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</a:rPr>
              <a:t>The gentry exerted increasing influence in English politics.</a:t>
            </a:r>
            <a:endParaRPr lang="en-US" sz="2400" dirty="0"/>
          </a:p>
          <a:p>
            <a:r>
              <a:rPr lang="en-US" sz="2800" dirty="0">
                <a:ea typeface="+mn-lt"/>
                <a:cs typeface="+mn-lt"/>
              </a:rPr>
              <a:t>The standard of living increased (e.g. greater varieties of foods, spices, utensils), especially among the upper and middle classes.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FBD9-A98D-49E8-9F5E-103A1FF7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Age of Spain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A398-BF67-4BD0-8FD5-1724CC8FF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564641"/>
            <a:ext cx="10072975" cy="4683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 empire was divided into four vice-royalties, each led by a viceroy.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It was mercantilist in philosophy from the early-16th century onward.</a:t>
            </a:r>
            <a:endParaRPr lang="en-US" sz="2400" dirty="0"/>
          </a:p>
          <a:p>
            <a:pPr lvl="1"/>
            <a:r>
              <a:rPr lang="en-US" sz="2000" dirty="0">
                <a:ea typeface="+mn-lt"/>
                <a:cs typeface="+mn-lt"/>
              </a:rPr>
              <a:t>Colonies existed for the benefit of the mother country.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</a:rPr>
              <a:t>The mining of gold and silver was most important </a:t>
            </a:r>
            <a:endParaRPr lang="en-US" sz="2000" dirty="0"/>
          </a:p>
          <a:p>
            <a:pPr lvl="2"/>
            <a:r>
              <a:rPr lang="en-US" sz="2000" dirty="0">
                <a:ea typeface="+mn-lt"/>
                <a:cs typeface="+mn-lt"/>
              </a:rPr>
              <a:t>the Crown got 1/5 of all precious metals); this accounted for 25% of the crown’s total income.</a:t>
            </a:r>
            <a:endParaRPr lang="en-US" sz="2000" dirty="0"/>
          </a:p>
          <a:p>
            <a:pPr lvl="2"/>
            <a:r>
              <a:rPr lang="en-US" sz="2000" dirty="0">
                <a:ea typeface="+mn-lt"/>
                <a:cs typeface="+mn-lt"/>
              </a:rPr>
              <a:t>In 1545, the opening of the world’s richest silver mines at Potosí in Peru ushered in the “golden age.” 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</a:rPr>
              <a:t>Spain shipped manufactured goods to America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238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Microsoft Excel Chart</vt:lpstr>
      <vt:lpstr>Commercial Revolution and the Expansion of Colonial Claims</vt:lpstr>
      <vt:lpstr>Commercial Revolution</vt:lpstr>
      <vt:lpstr>PowerPoint Presentation</vt:lpstr>
      <vt:lpstr>Chartered Companies  and Joint-Stock Companies </vt:lpstr>
      <vt:lpstr>PowerPoint Presentation</vt:lpstr>
      <vt:lpstr> Mercantilism and “Bullionism”</vt:lpstr>
      <vt:lpstr>Effects of the Commercial Revolution </vt:lpstr>
      <vt:lpstr>PowerPoint Presentation</vt:lpstr>
      <vt:lpstr>Golden Age of Spain </vt:lpstr>
      <vt:lpstr>PowerPoint Presentation</vt:lpstr>
      <vt:lpstr>Dutch Claims (Netherlands) </vt:lpstr>
      <vt:lpstr>PowerPoint Presentation</vt:lpstr>
      <vt:lpstr>French Claims </vt:lpstr>
      <vt:lpstr>English Claims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Phillip Thurmond</dc:creator>
  <cp:lastModifiedBy>Phillip Thurmond</cp:lastModifiedBy>
  <cp:revision>153</cp:revision>
  <dcterms:created xsi:type="dcterms:W3CDTF">2020-03-11T00:37:39Z</dcterms:created>
  <dcterms:modified xsi:type="dcterms:W3CDTF">2020-03-11T17:17:18Z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