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77" r:id="rId3"/>
    <p:sldId id="279" r:id="rId4"/>
    <p:sldId id="280" r:id="rId5"/>
    <p:sldId id="267" r:id="rId6"/>
    <p:sldId id="268" r:id="rId7"/>
    <p:sldId id="273" r:id="rId8"/>
    <p:sldId id="269" r:id="rId9"/>
    <p:sldId id="274" r:id="rId10"/>
    <p:sldId id="270" r:id="rId11"/>
    <p:sldId id="275" r:id="rId12"/>
    <p:sldId id="272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3" autoAdjust="0"/>
    <p:restoredTop sz="92253" autoAdjust="0"/>
  </p:normalViewPr>
  <p:slideViewPr>
    <p:cSldViewPr snapToGrid="0">
      <p:cViewPr varScale="1">
        <p:scale>
          <a:sx n="35" d="100"/>
          <a:sy n="35" d="100"/>
        </p:scale>
        <p:origin x="60" y="66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2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1527175"/>
            <a:ext cx="6858720" cy="23876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Columbian Exchange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94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041" y="-23686"/>
            <a:ext cx="8121917" cy="6881686"/>
          </a:xfrm>
        </p:spPr>
      </p:pic>
      <p:pic>
        <p:nvPicPr>
          <p:cNvPr id="5" name="Picture 3" descr="C:\Users\tpm17038\Desktop\19465_1214342103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86"/>
            <a:ext cx="6021415" cy="68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pm17038\Desktop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415" y="-23686"/>
            <a:ext cx="617058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3153"/>
            <a:ext cx="12192001" cy="69007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5" y="-42280"/>
            <a:ext cx="12324734" cy="6924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6" y="-42280"/>
            <a:ext cx="12324736" cy="69388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7" y="-44346"/>
            <a:ext cx="12324736" cy="69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96720"/>
            <a:ext cx="9601200" cy="1257300"/>
          </a:xfrm>
        </p:spPr>
        <p:txBody>
          <a:bodyPr/>
          <a:lstStyle/>
          <a:p>
            <a:r>
              <a:rPr lang="en-US" dirty="0" smtClean="0"/>
              <a:t>Exploitation of the Indians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92898"/>
            <a:ext cx="9601200" cy="467930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Old Indian religions and priestly caste eliminated</a:t>
            </a:r>
          </a:p>
          <a:p>
            <a:r>
              <a:rPr lang="en-US" sz="2800" dirty="0" smtClean="0"/>
              <a:t>Encomienda's </a:t>
            </a:r>
            <a:r>
              <a:rPr lang="en-US" sz="2800" dirty="0"/>
              <a:t>given to individual conquerors of </a:t>
            </a:r>
            <a:r>
              <a:rPr lang="en-US" sz="2800" dirty="0" smtClean="0"/>
              <a:t>regions</a:t>
            </a:r>
          </a:p>
          <a:p>
            <a:pPr lvl="1"/>
            <a:r>
              <a:rPr lang="en-US" sz="2800" dirty="0" smtClean="0"/>
              <a:t>Allowed </a:t>
            </a:r>
            <a:r>
              <a:rPr lang="en-US" sz="2800" dirty="0"/>
              <a:t>to use Indians for work and </a:t>
            </a:r>
            <a:r>
              <a:rPr lang="en-US" sz="2800" dirty="0" smtClean="0"/>
              <a:t>to tax </a:t>
            </a:r>
            <a:r>
              <a:rPr lang="en-US" sz="2800" dirty="0" smtClean="0"/>
              <a:t>them</a:t>
            </a:r>
            <a:endParaRPr lang="en-US" sz="2800" dirty="0"/>
          </a:p>
          <a:p>
            <a:pPr lvl="1"/>
            <a:r>
              <a:rPr lang="en-US" sz="2800" dirty="0" smtClean="0"/>
              <a:t>Destructive </a:t>
            </a:r>
            <a:r>
              <a:rPr lang="en-US" sz="2800" dirty="0"/>
              <a:t>to Indian </a:t>
            </a:r>
            <a:r>
              <a:rPr lang="en-US" sz="2800" dirty="0" smtClean="0"/>
              <a:t>society</a:t>
            </a:r>
          </a:p>
          <a:p>
            <a:pPr lvl="1"/>
            <a:r>
              <a:rPr lang="en-US" sz="2800" dirty="0" smtClean="0"/>
              <a:t>Use </a:t>
            </a:r>
            <a:r>
              <a:rPr lang="en-US" sz="2800" dirty="0"/>
              <a:t>of Indian serfs decline in 17</a:t>
            </a:r>
            <a:r>
              <a:rPr lang="en-US" sz="2800" baseline="30000" dirty="0"/>
              <a:t>th</a:t>
            </a:r>
            <a:r>
              <a:rPr lang="en-US" sz="2800" dirty="0"/>
              <a:t> century </a:t>
            </a:r>
          </a:p>
          <a:p>
            <a:r>
              <a:rPr lang="en-US" sz="3200" dirty="0" smtClean="0"/>
              <a:t>Bartolome de Las Casas </a:t>
            </a:r>
          </a:p>
          <a:p>
            <a:pPr lvl="1"/>
            <a:r>
              <a:rPr lang="en-US" sz="2800" dirty="0" smtClean="0"/>
              <a:t>Bureaucrat </a:t>
            </a:r>
            <a:r>
              <a:rPr lang="en-US" sz="2800" dirty="0"/>
              <a:t>turned </a:t>
            </a:r>
            <a:r>
              <a:rPr lang="en-US" sz="2800" dirty="0" smtClean="0"/>
              <a:t>priest- wrote accounts of the Spanish treatment of the native populations </a:t>
            </a:r>
            <a:endParaRPr lang="en-US" sz="2800" dirty="0" smtClean="0"/>
          </a:p>
          <a:p>
            <a:pPr lvl="1"/>
            <a:r>
              <a:rPr lang="en-US" sz="2800" dirty="0" smtClean="0"/>
              <a:t>Advocate for justice for native groups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7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Social Classes: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6" y="1171575"/>
            <a:ext cx="10225087" cy="5429250"/>
          </a:xfrm>
        </p:spPr>
        <p:txBody>
          <a:bodyPr/>
          <a:lstStyle/>
          <a:p>
            <a:pPr lvl="0"/>
            <a:r>
              <a:rPr lang="en-US" sz="2800" dirty="0" err="1" smtClean="0"/>
              <a:t>Peninsulares</a:t>
            </a:r>
            <a:r>
              <a:rPr lang="en-US" sz="2800" dirty="0" smtClean="0"/>
              <a:t>- </a:t>
            </a:r>
            <a:r>
              <a:rPr lang="en-US" sz="2800" dirty="0"/>
              <a:t>colonist born in Europe.  Initially held the most powerful positions in colonial society</a:t>
            </a:r>
          </a:p>
          <a:p>
            <a:pPr lvl="0"/>
            <a:r>
              <a:rPr lang="en-US" sz="2800" dirty="0" err="1"/>
              <a:t>Criollos</a:t>
            </a:r>
            <a:r>
              <a:rPr lang="en-US" sz="2800" dirty="0"/>
              <a:t> (Creoles)- colonist born in the Americas of European parents. Generally well educated and financially secure, the creoles, would eventually become colonial leaders and organizers of colonial independence movements.</a:t>
            </a:r>
          </a:p>
          <a:p>
            <a:pPr lvl="0"/>
            <a:r>
              <a:rPr lang="en-US" sz="2800" dirty="0"/>
              <a:t>Mestizos- people of Mixed European and Indian Ancestry </a:t>
            </a:r>
          </a:p>
          <a:p>
            <a:pPr lvl="0"/>
            <a:r>
              <a:rPr lang="en-US" sz="2800" dirty="0" err="1"/>
              <a:t>Mulatos</a:t>
            </a:r>
            <a:r>
              <a:rPr lang="en-US" sz="2800" dirty="0"/>
              <a:t> (mulattos)- people of mixed European and African ancestry</a:t>
            </a:r>
          </a:p>
          <a:p>
            <a:pPr lvl="0"/>
            <a:r>
              <a:rPr lang="en-US" sz="2800" dirty="0"/>
              <a:t>Both the mestizos and </a:t>
            </a:r>
            <a:r>
              <a:rPr lang="en-US" sz="2800" dirty="0" err="1"/>
              <a:t>mulatos</a:t>
            </a:r>
            <a:r>
              <a:rPr lang="en-US" sz="2800" dirty="0"/>
              <a:t> occupied the lowest and social positions in Spanish colonial society.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Effects of the 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10162592" cy="42672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3200" dirty="0"/>
              <a:t>The global transfer of foods, plants, and </a:t>
            </a:r>
            <a:r>
              <a:rPr lang="en-US" sz="3200" dirty="0" smtClean="0"/>
              <a:t>animals</a:t>
            </a:r>
          </a:p>
          <a:p>
            <a:pPr lvl="0">
              <a:lnSpc>
                <a:spcPct val="100000"/>
              </a:lnSpc>
            </a:pPr>
            <a:r>
              <a:rPr lang="en-US" sz="3200" dirty="0"/>
              <a:t>G</a:t>
            </a:r>
            <a:r>
              <a:rPr lang="en-US" sz="3200" dirty="0" smtClean="0"/>
              <a:t>ave </a:t>
            </a:r>
            <a:r>
              <a:rPr lang="en-US" sz="3200" dirty="0"/>
              <a:t>rise to the system of capitalism.   </a:t>
            </a:r>
            <a:endParaRPr lang="en-US" sz="3200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This </a:t>
            </a:r>
            <a:r>
              <a:rPr lang="en-US" sz="2800" dirty="0"/>
              <a:t>made many individuals as well as nations wealthy. </a:t>
            </a:r>
          </a:p>
          <a:p>
            <a:pPr lvl="0">
              <a:lnSpc>
                <a:spcPct val="100000"/>
              </a:lnSpc>
            </a:pPr>
            <a:r>
              <a:rPr lang="en-US" sz="3200" dirty="0"/>
              <a:t>The system of mercantilism grew.  </a:t>
            </a:r>
            <a:endParaRPr lang="en-US" sz="3200" dirty="0" smtClean="0"/>
          </a:p>
          <a:p>
            <a:pPr lvl="1">
              <a:lnSpc>
                <a:spcPct val="10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this system the colonies act as sources of wealth that feed the mother country. </a:t>
            </a:r>
          </a:p>
          <a:p>
            <a:pPr lvl="0">
              <a:lnSpc>
                <a:spcPct val="100000"/>
              </a:lnSpc>
            </a:pPr>
            <a:r>
              <a:rPr lang="en-US" sz="3200" dirty="0"/>
              <a:t>A merchant class began to develop </a:t>
            </a:r>
            <a:r>
              <a:rPr lang="en-US" sz="3200" dirty="0" smtClean="0"/>
              <a:t>in western Europe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9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Spanish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Reconquista to Conquest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74" y="-366461"/>
            <a:ext cx="9601200" cy="1257300"/>
          </a:xfrm>
        </p:spPr>
        <p:txBody>
          <a:bodyPr/>
          <a:lstStyle/>
          <a:p>
            <a:r>
              <a:rPr lang="en-US" dirty="0" smtClean="0"/>
              <a:t>The Caribbean Crucible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5" y="1002890"/>
            <a:ext cx="10551496" cy="512186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Columbus establishes Hispaniola</a:t>
            </a:r>
          </a:p>
          <a:p>
            <a:r>
              <a:rPr lang="en-US" sz="2800" dirty="0"/>
              <a:t>Puerto Rico, Cuba, Panama, &amp; northeastern coast of S. America under Spanish control</a:t>
            </a:r>
          </a:p>
          <a:p>
            <a:r>
              <a:rPr lang="en-US" sz="2800" dirty="0" smtClean="0"/>
              <a:t>Encomienda- plantation style farms </a:t>
            </a:r>
          </a:p>
          <a:p>
            <a:pPr lvl="1"/>
            <a:r>
              <a:rPr lang="en-US" sz="2600" dirty="0" smtClean="0"/>
              <a:t>Used natives </a:t>
            </a:r>
            <a:r>
              <a:rPr lang="en-US" sz="2600" dirty="0"/>
              <a:t>for work &amp; exploitation</a:t>
            </a:r>
          </a:p>
          <a:p>
            <a:r>
              <a:rPr lang="en-US" sz="2800" dirty="0"/>
              <a:t>Gold hunting, slaving, &amp; disease </a:t>
            </a:r>
            <a:r>
              <a:rPr lang="en-US" sz="2800" dirty="0" smtClean="0"/>
              <a:t>depopulated the islands</a:t>
            </a:r>
          </a:p>
          <a:p>
            <a:r>
              <a:rPr lang="en-US" sz="3000" dirty="0"/>
              <a:t>Few fortified ports</a:t>
            </a:r>
          </a:p>
          <a:p>
            <a:pPr lvl="1"/>
            <a:r>
              <a:rPr lang="en-US" sz="2600" dirty="0"/>
              <a:t>Havana, Santo Domingo, &amp; San Juan</a:t>
            </a:r>
          </a:p>
          <a:p>
            <a:r>
              <a:rPr lang="en-US" sz="3000" dirty="0"/>
              <a:t>Disease &amp; conquest annihilated natives of Caribbean</a:t>
            </a:r>
          </a:p>
          <a:p>
            <a:pPr lvl="1"/>
            <a:r>
              <a:rPr lang="en-US" sz="2600" dirty="0"/>
              <a:t>Leads to importation of African slaves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25" y="-38273"/>
            <a:ext cx="6956659" cy="6896273"/>
          </a:xfrm>
        </p:spPr>
      </p:pic>
    </p:spTree>
    <p:extLst>
      <p:ext uri="{BB962C8B-B14F-4D97-AF65-F5344CB8AC3E}">
        <p14:creationId xmlns:p14="http://schemas.microsoft.com/office/powerpoint/2010/main" val="22233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800"/>
              </a:spcBef>
            </a:pPr>
            <a:r>
              <a:rPr lang="en-US" sz="3200" dirty="0" smtClean="0"/>
              <a:t>Hernan Cortes (</a:t>
            </a:r>
            <a:r>
              <a:rPr lang="en-US" sz="2800" dirty="0" smtClean="0"/>
              <a:t>1519)</a:t>
            </a:r>
            <a:endParaRPr lang="en-US" sz="3200" dirty="0"/>
          </a:p>
          <a:p>
            <a:pPr lvl="1"/>
            <a:r>
              <a:rPr lang="en-US" sz="2800" dirty="0"/>
              <a:t>Attack </a:t>
            </a:r>
            <a:r>
              <a:rPr lang="en-US" sz="2800" dirty="0" smtClean="0"/>
              <a:t>Aztecs in 1520</a:t>
            </a:r>
          </a:p>
          <a:p>
            <a:pPr lvl="1"/>
            <a:r>
              <a:rPr lang="en-US" sz="2800" dirty="0" smtClean="0"/>
              <a:t>Enlist </a:t>
            </a:r>
            <a:r>
              <a:rPr lang="en-US" sz="2800" dirty="0"/>
              <a:t>defeated peoples</a:t>
            </a:r>
          </a:p>
          <a:p>
            <a:pPr lvl="1"/>
            <a:r>
              <a:rPr lang="en-US" sz="2800" dirty="0"/>
              <a:t>Cortez reaches Tenochtitlan &amp; kills </a:t>
            </a:r>
            <a:r>
              <a:rPr lang="en-US" sz="2800" dirty="0" err="1"/>
              <a:t>Moctezuma</a:t>
            </a:r>
            <a:r>
              <a:rPr lang="en-US" sz="2800" dirty="0"/>
              <a:t> </a:t>
            </a:r>
            <a:r>
              <a:rPr lang="en-US" sz="2800" dirty="0" smtClean="0"/>
              <a:t>II (the leader of the Aztecs_</a:t>
            </a:r>
            <a:endParaRPr lang="en-US" sz="2800" dirty="0"/>
          </a:p>
          <a:p>
            <a:pPr lvl="1"/>
            <a:r>
              <a:rPr lang="en-US" sz="2800" dirty="0" smtClean="0"/>
              <a:t>By 1521 the Aztec Empire was done</a:t>
            </a:r>
          </a:p>
          <a:p>
            <a:pPr lvl="2"/>
            <a:r>
              <a:rPr lang="en-US" sz="2600" dirty="0" smtClean="0"/>
              <a:t>Disease contributes to the collapse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tpm17038\Desktop\aztec-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88"/>
            <a:ext cx="12192000" cy="68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2" y="0"/>
            <a:ext cx="8539315" cy="68629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2" y="0"/>
            <a:ext cx="8539316" cy="6884911"/>
          </a:xfrm>
          <a:prstGeom prst="rect">
            <a:avLst/>
          </a:prstGeom>
        </p:spPr>
      </p:pic>
      <p:pic>
        <p:nvPicPr>
          <p:cNvPr id="9" name="Picture 5" descr="C:\Users\tpm17038\Desktop\Tenochtitl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08"/>
            <a:ext cx="12192000" cy="68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Peru (Inca)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Francisco </a:t>
            </a:r>
            <a:r>
              <a:rPr lang="en-US" sz="3200" dirty="0" smtClean="0"/>
              <a:t>Pizarro </a:t>
            </a:r>
            <a:endParaRPr lang="en-US" sz="3200" dirty="0"/>
          </a:p>
          <a:p>
            <a:pPr lvl="1"/>
            <a:r>
              <a:rPr lang="en-US" sz="3000" dirty="0"/>
              <a:t>Incas weakened by civil </a:t>
            </a:r>
            <a:r>
              <a:rPr lang="en-US" sz="3000" dirty="0" smtClean="0"/>
              <a:t>war</a:t>
            </a:r>
          </a:p>
          <a:p>
            <a:pPr lvl="1"/>
            <a:r>
              <a:rPr lang="en-US" sz="3000" dirty="0" smtClean="0"/>
              <a:t>Pizarro meets </a:t>
            </a:r>
            <a:r>
              <a:rPr lang="en-US" sz="3000" dirty="0" smtClean="0"/>
              <a:t>Atahualpa (the Inca leader) </a:t>
            </a:r>
            <a:r>
              <a:rPr lang="en-US" sz="3000" dirty="0" smtClean="0"/>
              <a:t>which will lead to Atahualpa’s death </a:t>
            </a:r>
            <a:endParaRPr lang="en-US" sz="3000" dirty="0"/>
          </a:p>
          <a:p>
            <a:pPr lvl="1"/>
            <a:r>
              <a:rPr lang="en-US" sz="3000" dirty="0"/>
              <a:t>By 1540 most of Peru under Spanish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an Gradient 16x9">
  <a:themeElements>
    <a:clrScheme name="Custom 21">
      <a:dk1>
        <a:sysClr val="windowText" lastClr="000000"/>
      </a:dk1>
      <a:lt1>
        <a:sysClr val="window" lastClr="FFFFFF"/>
      </a:lt1>
      <a:dk2>
        <a:srgbClr val="000000"/>
      </a:dk2>
      <a:lt2>
        <a:srgbClr val="EBDDC3"/>
      </a:lt2>
      <a:accent1>
        <a:srgbClr val="FFFFFF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365</Words>
  <Application>Microsoft Office PowerPoint</Application>
  <PresentationFormat>Widescreen</PresentationFormat>
  <Paragraphs>48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Franklin Gothic Medium</vt:lpstr>
      <vt:lpstr>Blue Tan Gradient 16x9</vt:lpstr>
      <vt:lpstr>The Columbian Exchange </vt:lpstr>
      <vt:lpstr>The Effects of the Columbian Exchange </vt:lpstr>
      <vt:lpstr>PowerPoint Presentation</vt:lpstr>
      <vt:lpstr>Spanish America</vt:lpstr>
      <vt:lpstr>The Caribbean Crucible </vt:lpstr>
      <vt:lpstr>PowerPoint Presentation</vt:lpstr>
      <vt:lpstr>Mexico </vt:lpstr>
      <vt:lpstr>PowerPoint Presentation</vt:lpstr>
      <vt:lpstr>Peru (Inca) </vt:lpstr>
      <vt:lpstr>PowerPoint Presentation</vt:lpstr>
      <vt:lpstr>Exploitation of the Indians </vt:lpstr>
      <vt:lpstr>Distinct Social Classes: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2016-02-23T19:35:40Z</dcterms:created>
  <dcterms:modified xsi:type="dcterms:W3CDTF">2018-10-09T16:19:53Z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