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160" autoAdjust="0"/>
  </p:normalViewPr>
  <p:slideViewPr>
    <p:cSldViewPr snapToGrid="0">
      <p:cViewPr varScale="1">
        <p:scale>
          <a:sx n="38" d="100"/>
          <a:sy n="38" d="100"/>
        </p:scale>
        <p:origin x="76" y="6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12/10/2019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12/10/2019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9" name="Picture 8" descr="Closeup of test tub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12/10/2019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12/10/2019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12/10/2019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12/10/2019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12/10/2019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12/10/2019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12/10/2019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12/10/2019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Cold War and Decolonization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1945-1991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8CD659-136C-4267-AF1F-6947FAFE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74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1FE6D-B747-4CA6-884A-BDEB2726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Dueling Treaty Organizations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3E0AF-FF76-4EB2-9617-2F2A2881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North Atlantic Treaty Organization (NATO) – April, 1949</a:t>
            </a:r>
          </a:p>
          <a:p>
            <a:pPr lvl="1"/>
            <a:r>
              <a:rPr lang="en-US" sz="2800" dirty="0"/>
              <a:t>Members: US, Canada, and most of Western Europe</a:t>
            </a:r>
          </a:p>
          <a:p>
            <a:pPr lvl="1"/>
            <a:r>
              <a:rPr lang="en-US" sz="2800" dirty="0"/>
              <a:t>Collective security to protect against a Soviet invasion from Eastern Europe </a:t>
            </a:r>
          </a:p>
          <a:p>
            <a:pPr lvl="1"/>
            <a:endParaRPr lang="en-US" sz="2800" dirty="0"/>
          </a:p>
          <a:p>
            <a:r>
              <a:rPr lang="en-US" sz="2800" dirty="0"/>
              <a:t> Warsaw Pact (1955) </a:t>
            </a:r>
          </a:p>
          <a:p>
            <a:pPr lvl="1"/>
            <a:r>
              <a:rPr lang="en-US" sz="2800" dirty="0"/>
              <a:t>Soviet response to NATO </a:t>
            </a:r>
          </a:p>
          <a:p>
            <a:pPr lvl="1"/>
            <a:r>
              <a:rPr lang="en-US" sz="2800" dirty="0"/>
              <a:t>Members: USSR and satellite nations </a:t>
            </a:r>
          </a:p>
        </p:txBody>
      </p:sp>
    </p:spTree>
    <p:extLst>
      <p:ext uri="{BB962C8B-B14F-4D97-AF65-F5344CB8AC3E}">
        <p14:creationId xmlns:p14="http://schemas.microsoft.com/office/powerpoint/2010/main" val="255723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DFA1-CA83-46B0-B6C7-74169F7B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Changers of 1949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58A5-14F9-44A4-B4DB-B7B09C28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00"/>
            <a:ext cx="10871200" cy="5143500"/>
          </a:xfrm>
        </p:spPr>
        <p:txBody>
          <a:bodyPr/>
          <a:lstStyle/>
          <a:p>
            <a:r>
              <a:rPr lang="en-US" sz="2400" dirty="0"/>
              <a:t>In September of 1949 the Soviet union successfully detonated its first atom bomb </a:t>
            </a:r>
          </a:p>
          <a:p>
            <a:pPr lvl="1"/>
            <a:r>
              <a:rPr lang="en-US" sz="2400" dirty="0"/>
              <a:t>US and the west no longer has a technological advantage </a:t>
            </a:r>
          </a:p>
          <a:p>
            <a:pPr lvl="1"/>
            <a:endParaRPr lang="en-US" sz="2400" dirty="0"/>
          </a:p>
          <a:p>
            <a:r>
              <a:rPr lang="en-US" sz="2400" dirty="0"/>
              <a:t>Communist China (Red China)</a:t>
            </a:r>
          </a:p>
          <a:p>
            <a:pPr lvl="1"/>
            <a:r>
              <a:rPr lang="en-US" sz="2400" dirty="0"/>
              <a:t>U.S. supported Jiang </a:t>
            </a:r>
            <a:r>
              <a:rPr lang="en-US" sz="2400" dirty="0" err="1"/>
              <a:t>Jieshi</a:t>
            </a:r>
            <a:r>
              <a:rPr lang="en-US" sz="2400" dirty="0"/>
              <a:t> (Chang Kai-shek) and the nationalist </a:t>
            </a:r>
          </a:p>
          <a:p>
            <a:pPr lvl="1"/>
            <a:r>
              <a:rPr lang="en-US" sz="2400" dirty="0"/>
              <a:t> Mao Zedong (Mao </a:t>
            </a:r>
            <a:r>
              <a:rPr lang="en-US" sz="2400" dirty="0" err="1"/>
              <a:t>Tse-tung</a:t>
            </a:r>
            <a:r>
              <a:rPr lang="en-US" sz="2400" dirty="0"/>
              <a:t>) led communist victory</a:t>
            </a:r>
          </a:p>
          <a:p>
            <a:pPr lvl="2"/>
            <a:r>
              <a:rPr lang="en-US" sz="2400" dirty="0"/>
              <a:t>Nationalists fled to Formosa (Taiwan)</a:t>
            </a:r>
          </a:p>
          <a:p>
            <a:pPr lvl="1"/>
            <a:r>
              <a:rPr lang="en-US" sz="2400" dirty="0"/>
              <a:t>Loss of China seen as major defeat for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1B0A-F983-4D4D-9234-2A6F1F9A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Korean War (1950-1953)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E0B7-2DBD-44D4-A086-CFAB1973A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12899"/>
            <a:ext cx="10803467" cy="4804833"/>
          </a:xfrm>
        </p:spPr>
        <p:txBody>
          <a:bodyPr>
            <a:normAutofit/>
          </a:bodyPr>
          <a:lstStyle/>
          <a:p>
            <a:r>
              <a:rPr lang="en-US" sz="2400" dirty="0"/>
              <a:t>June 25, North Korean invasion backed by Soviets</a:t>
            </a:r>
          </a:p>
          <a:p>
            <a:r>
              <a:rPr lang="en-US" sz="2400" dirty="0"/>
              <a:t>UN Security Council votes military aid to South Korea</a:t>
            </a:r>
          </a:p>
          <a:p>
            <a:pPr lvl="2"/>
            <a:r>
              <a:rPr lang="en-US" sz="2400" dirty="0"/>
              <a:t>Douglas MacArthur appointed UN commander  </a:t>
            </a:r>
          </a:p>
          <a:p>
            <a:r>
              <a:rPr lang="en-US" sz="2400" dirty="0"/>
              <a:t>UN Forces successfully push the North Koreans back into the north and almost into China </a:t>
            </a:r>
          </a:p>
          <a:p>
            <a:pPr lvl="1"/>
            <a:r>
              <a:rPr lang="en-US" sz="2400" dirty="0"/>
              <a:t>Chinese forces invade to defeat the UN in October of 1950 </a:t>
            </a:r>
          </a:p>
          <a:p>
            <a:pPr lvl="1"/>
            <a:r>
              <a:rPr lang="en-US" sz="2400" dirty="0"/>
              <a:t>MacArthur is fired by Truman for undermining his authority</a:t>
            </a:r>
          </a:p>
          <a:p>
            <a:r>
              <a:rPr lang="en-US" sz="2400" dirty="0"/>
              <a:t>War ends in 1953 – Korea divided North and South at the 38</a:t>
            </a:r>
            <a:r>
              <a:rPr lang="en-US" sz="2400" baseline="30000" dirty="0"/>
              <a:t>th</a:t>
            </a:r>
            <a:r>
              <a:rPr lang="en-US" sz="2400" dirty="0"/>
              <a:t> parallel</a:t>
            </a:r>
          </a:p>
        </p:txBody>
      </p:sp>
    </p:spTree>
    <p:extLst>
      <p:ext uri="{BB962C8B-B14F-4D97-AF65-F5344CB8AC3E}">
        <p14:creationId xmlns:p14="http://schemas.microsoft.com/office/powerpoint/2010/main" val="260234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5B247-FC8E-4337-B9BF-F2BF8D1D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 Advancement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5427-D844-4FE2-9334-A71863DB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Hydrogen Bomb</a:t>
            </a:r>
          </a:p>
          <a:p>
            <a:pPr lvl="1"/>
            <a:r>
              <a:rPr lang="en-US" sz="2800" dirty="0"/>
              <a:t>U.S. –1952</a:t>
            </a:r>
          </a:p>
          <a:p>
            <a:pPr lvl="1"/>
            <a:r>
              <a:rPr lang="en-US" sz="2800" dirty="0"/>
              <a:t>Soviets -- 1953</a:t>
            </a:r>
          </a:p>
          <a:p>
            <a:r>
              <a:rPr lang="en-US" sz="2800" dirty="0"/>
              <a:t>President Eisenhower: “massive retaliation” was the US military strategy in the nuclear age</a:t>
            </a:r>
          </a:p>
          <a:p>
            <a:pPr lvl="1"/>
            <a:r>
              <a:rPr lang="en-US" sz="2800" dirty="0"/>
              <a:t>Leads to concept of MAD (Mutually Assured Destruction)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5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5EC3-9737-4FD0-9BA1-5219D4AC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“Peaceful Coexistence”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40265-2F4E-4E7B-BBFB-081F190D1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714499"/>
            <a:ext cx="10837333" cy="48048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Stalin’s death in 1953 results in easing of tensions</a:t>
            </a:r>
          </a:p>
          <a:p>
            <a:pPr lvl="1"/>
            <a:r>
              <a:rPr lang="en-US" dirty="0"/>
              <a:t>Succeeded by Nikita Khrushchev	</a:t>
            </a:r>
          </a:p>
          <a:p>
            <a:r>
              <a:rPr lang="en-US" dirty="0"/>
              <a:t> Soviet withdrawal from Austria, 1955</a:t>
            </a:r>
          </a:p>
          <a:p>
            <a:r>
              <a:rPr lang="en-US" dirty="0"/>
              <a:t>Geneva Summit -1955 </a:t>
            </a:r>
          </a:p>
          <a:p>
            <a:pPr lvl="1"/>
            <a:r>
              <a:rPr lang="en-US" dirty="0"/>
              <a:t>designed to be peace talks but discussed many issues</a:t>
            </a:r>
          </a:p>
          <a:p>
            <a:r>
              <a:rPr lang="en-US" dirty="0"/>
              <a:t>Suez Canal Crisis, 1956</a:t>
            </a:r>
          </a:p>
          <a:p>
            <a:pPr lvl="1"/>
            <a:r>
              <a:rPr lang="en-US" dirty="0"/>
              <a:t>Nasser nationalized the Suez Canal</a:t>
            </a:r>
          </a:p>
          <a:p>
            <a:pPr lvl="1"/>
            <a:r>
              <a:rPr lang="en-US" dirty="0"/>
              <a:t>British, French and Israeli invasion of Egypt</a:t>
            </a:r>
          </a:p>
          <a:p>
            <a:pPr lvl="1"/>
            <a:r>
              <a:rPr lang="en-US" dirty="0"/>
              <a:t>U.S. and Soviets back Nasser and force the invading nations out of Egypt</a:t>
            </a:r>
          </a:p>
          <a:p>
            <a:r>
              <a:rPr lang="en-US" dirty="0"/>
              <a:t>Khrushchev visits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1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AAAB-868C-45D3-8A1D-3B3E15B9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Hungarian Revolution (1956)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411D1-4768-40F4-8CCA-978D4ABA1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3" y="1646766"/>
            <a:ext cx="10989733" cy="4787900"/>
          </a:xfrm>
        </p:spPr>
        <p:txBody>
          <a:bodyPr>
            <a:normAutofit/>
          </a:bodyPr>
          <a:lstStyle/>
          <a:p>
            <a:r>
              <a:rPr lang="en-US" dirty="0"/>
              <a:t>23 October to November 10, 1956</a:t>
            </a:r>
          </a:p>
          <a:p>
            <a:r>
              <a:rPr lang="en-US" dirty="0"/>
              <a:t>Began as a student protest against the Soviet style government </a:t>
            </a:r>
          </a:p>
          <a:p>
            <a:r>
              <a:rPr lang="en-US" dirty="0"/>
              <a:t>The protest turned violent and led to the collapse of the Hungarian government </a:t>
            </a:r>
          </a:p>
          <a:p>
            <a:r>
              <a:rPr lang="en-US" dirty="0"/>
              <a:t>New leaders made their intention known to withdraw from the Soviet led Warsaw Pact and hold free elections </a:t>
            </a:r>
          </a:p>
          <a:p>
            <a:r>
              <a:rPr lang="en-US" dirty="0"/>
              <a:t>Soviet leaders initially were okay with this but changed their minds </a:t>
            </a:r>
          </a:p>
          <a:p>
            <a:r>
              <a:rPr lang="en-US" dirty="0"/>
              <a:t>On November 4</a:t>
            </a:r>
            <a:r>
              <a:rPr lang="en-US" baseline="30000" dirty="0"/>
              <a:t>th</a:t>
            </a:r>
            <a:r>
              <a:rPr lang="en-US" dirty="0"/>
              <a:t> the Soviet army invaded and took control an reestablished a pro Soviet government </a:t>
            </a:r>
          </a:p>
          <a:p>
            <a:pPr lvl="1"/>
            <a:r>
              <a:rPr lang="en-US" dirty="0"/>
              <a:t>All opposition was completely wiped out by 1957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BA7B-D29F-4402-8555-E427E200F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Race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A143-EB12-465D-B7F1-32837032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Sputnik- </a:t>
            </a:r>
            <a:r>
              <a:rPr lang="en-US" sz="2400" dirty="0"/>
              <a:t>1957  </a:t>
            </a:r>
          </a:p>
          <a:p>
            <a:pPr lvl="1"/>
            <a:r>
              <a:rPr lang="en-US" sz="2400" dirty="0"/>
              <a:t>Space Race is triggered with Soviet successful space program</a:t>
            </a:r>
          </a:p>
          <a:p>
            <a:pPr lvl="1"/>
            <a:r>
              <a:rPr lang="en-US" sz="2400" dirty="0"/>
              <a:t>US lags behind for years </a:t>
            </a:r>
            <a:r>
              <a:rPr lang="en-US" sz="2400" dirty="0" err="1"/>
              <a:t>ut</a:t>
            </a:r>
            <a:r>
              <a:rPr lang="en-US" sz="2400" dirty="0"/>
              <a:t> creates NASA in order to catchup and surpass the Soviets </a:t>
            </a:r>
          </a:p>
          <a:p>
            <a:r>
              <a:rPr lang="en-US" sz="2400" dirty="0"/>
              <a:t>Inter-Continental Ballistic Missiles (ICBMs) – become the new threat of nuclear warfare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6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2E431-1D7E-45A4-9D12-31CF47D8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Berlin Wall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BDD00-F774-4CD9-8AE8-F9A7CEE0B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14500"/>
            <a:ext cx="10769600" cy="4457700"/>
          </a:xfrm>
        </p:spPr>
        <p:txBody>
          <a:bodyPr/>
          <a:lstStyle/>
          <a:p>
            <a:r>
              <a:rPr lang="en-US" sz="2800" dirty="0"/>
              <a:t>Khrushchev issues ultimatum on Berlin, 1958 – orders US and westerners out of West Berlin</a:t>
            </a:r>
          </a:p>
          <a:p>
            <a:pPr lvl="1"/>
            <a:r>
              <a:rPr lang="en-US" sz="2800" dirty="0"/>
              <a:t>Khrushchev orders the building of the Berlin Wall in 1960</a:t>
            </a:r>
          </a:p>
          <a:p>
            <a:pPr lvl="1"/>
            <a:r>
              <a:rPr lang="en-US" sz="2800" dirty="0"/>
              <a:t>Limits travel between Communist east and Democratic west </a:t>
            </a:r>
          </a:p>
          <a:p>
            <a:pPr lvl="1"/>
            <a:r>
              <a:rPr lang="en-US" sz="2800" dirty="0"/>
              <a:t>The wall will remain in place until 1989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5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CCE82-61EF-4AF4-B835-18EECB8D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U-2 Incident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4F711-8874-49BD-8652-84FB65F5C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1960 an American U-2 spay plan was shot down over Soviet territory. </a:t>
            </a:r>
          </a:p>
          <a:p>
            <a:r>
              <a:rPr lang="en-US" sz="2400" dirty="0"/>
              <a:t>The pilot, Francis Gary Powers, was found guilty of espionage and sentenced to 10 years hard labor </a:t>
            </a:r>
          </a:p>
          <a:p>
            <a:pPr lvl="1"/>
            <a:r>
              <a:rPr lang="en-US" sz="2400" dirty="0"/>
              <a:t>Exchanged for soviet spay Rudolph Abel in 1962</a:t>
            </a:r>
          </a:p>
          <a:p>
            <a:r>
              <a:rPr lang="en-US" sz="2400" dirty="0"/>
              <a:t>Incident raised tension between east and west </a:t>
            </a:r>
          </a:p>
        </p:txBody>
      </p:sp>
    </p:spTree>
    <p:extLst>
      <p:ext uri="{BB962C8B-B14F-4D97-AF65-F5344CB8AC3E}">
        <p14:creationId xmlns:p14="http://schemas.microsoft.com/office/powerpoint/2010/main" val="215396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E04B4-0EBA-4377-9AEA-02CB1916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Decolonization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9B124-37D9-42A3-879C-8AA92E0B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postwar era saw a total collapse of the colonial empires </a:t>
            </a:r>
          </a:p>
          <a:p>
            <a:r>
              <a:rPr lang="en-US" dirty="0"/>
              <a:t>Causes </a:t>
            </a:r>
          </a:p>
          <a:p>
            <a:pPr lvl="1"/>
            <a:r>
              <a:rPr lang="en-US" dirty="0"/>
              <a:t>Modern nationalism and belief in self-determination</a:t>
            </a:r>
          </a:p>
          <a:p>
            <a:pPr lvl="1"/>
            <a:r>
              <a:rPr lang="en-US" dirty="0"/>
              <a:t> Decline of European prestige</a:t>
            </a:r>
          </a:p>
          <a:p>
            <a:r>
              <a:rPr lang="en-US" dirty="0"/>
              <a:t>Independence movements arose in Asia and Africa </a:t>
            </a:r>
          </a:p>
          <a:p>
            <a:r>
              <a:rPr lang="en-US" dirty="0"/>
              <a:t>Some movements were peaceful nature others were violent </a:t>
            </a:r>
          </a:p>
        </p:txBody>
      </p:sp>
    </p:spTree>
    <p:extLst>
      <p:ext uri="{BB962C8B-B14F-4D97-AF65-F5344CB8AC3E}">
        <p14:creationId xmlns:p14="http://schemas.microsoft.com/office/powerpoint/2010/main" val="153813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93927-BDC7-4961-8594-2694228E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67738-E508-4B55-B351-608A6EE91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714499"/>
            <a:ext cx="10877550" cy="4752975"/>
          </a:xfrm>
        </p:spPr>
        <p:txBody>
          <a:bodyPr/>
          <a:lstStyle/>
          <a:p>
            <a:r>
              <a:rPr lang="en-US" b="1" dirty="0"/>
              <a:t>The end of World War II left the United States and the Soviet Union as the two dominant world powers, and they soon became locked in a Cold war confrontation.  The Cold War spread to become a global ideological conflict between democracy and communism and finally erupted into hot wars in Korea and Vietnam.  </a:t>
            </a:r>
            <a:endParaRPr lang="en-US" dirty="0"/>
          </a:p>
          <a:p>
            <a:pPr lvl="1"/>
            <a:r>
              <a:rPr lang="en-US" b="1" dirty="0"/>
              <a:t>After the end of the European war it became apparent that the U.S. and the Soviet Union had opposing goals for post-war Europe.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This was aggravated by the naturally antagonistic relationship between Communism and Capitalism.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9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005F3-2CAD-43F8-9E95-5DED86C1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13DF6-0E5E-47F1-A039-2641B409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714499"/>
            <a:ext cx="10684933" cy="485563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India played a key role in decolonization</a:t>
            </a:r>
          </a:p>
          <a:p>
            <a:pPr lvl="1"/>
            <a:r>
              <a:rPr lang="en-US" dirty="0"/>
              <a:t>Indian National Congress</a:t>
            </a:r>
          </a:p>
          <a:p>
            <a:pPr lvl="2"/>
            <a:r>
              <a:rPr lang="en-US" sz="2200" dirty="0"/>
              <a:t>Nehru led Congress party in push for independence</a:t>
            </a:r>
          </a:p>
          <a:p>
            <a:pPr lvl="1"/>
            <a:r>
              <a:rPr lang="en-US" sz="2400" dirty="0"/>
              <a:t>Muslim League – Jinnah</a:t>
            </a:r>
          </a:p>
          <a:p>
            <a:pPr lvl="1"/>
            <a:r>
              <a:rPr lang="en-US" sz="2400" dirty="0"/>
              <a:t>Mohandas Gandhi: passive resistance</a:t>
            </a:r>
          </a:p>
          <a:p>
            <a:pPr lvl="1"/>
            <a:r>
              <a:rPr lang="en-US" sz="2400" dirty="0"/>
              <a:t> India supports Britain in WWII in return for guarantees of independence</a:t>
            </a:r>
          </a:p>
          <a:p>
            <a:pPr lvl="1"/>
            <a:r>
              <a:rPr lang="en-US" sz="2400" dirty="0"/>
              <a:t>Clement Atlee &amp; </a:t>
            </a:r>
            <a:r>
              <a:rPr lang="en-US" sz="2400" dirty="0" err="1"/>
              <a:t>Labour</a:t>
            </a:r>
            <a:r>
              <a:rPr lang="en-US" sz="2400" dirty="0"/>
              <a:t> party pushed for independence</a:t>
            </a:r>
            <a:endParaRPr lang="en-US" sz="3600" dirty="0"/>
          </a:p>
          <a:p>
            <a:pPr lvl="2"/>
            <a:r>
              <a:rPr lang="en-US" dirty="0"/>
              <a:t>Lord Mountbatten appointed to oversee process</a:t>
            </a:r>
          </a:p>
          <a:p>
            <a:pPr lvl="1"/>
            <a:r>
              <a:rPr lang="en-US" sz="2600" dirty="0"/>
              <a:t>India divided into two nations</a:t>
            </a:r>
          </a:p>
          <a:p>
            <a:pPr lvl="2"/>
            <a:r>
              <a:rPr lang="en-US" sz="2200" dirty="0"/>
              <a:t>India – Hindu</a:t>
            </a:r>
          </a:p>
          <a:p>
            <a:pPr lvl="2"/>
            <a:r>
              <a:rPr lang="en-US" sz="2400" dirty="0"/>
              <a:t>Pakistan – Muslim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5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E267-4ECD-4EB3-8A89-D213EFDA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Asian Nations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B143-8C2A-4563-9943-7F33331F7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80632"/>
            <a:ext cx="10888133" cy="48725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Sri Lanka, Burma, Philippines, Indonesia</a:t>
            </a:r>
          </a:p>
          <a:p>
            <a:r>
              <a:rPr lang="en-US" dirty="0"/>
              <a:t>Vietnam</a:t>
            </a:r>
          </a:p>
          <a:p>
            <a:pPr lvl="1"/>
            <a:r>
              <a:rPr lang="en-US" dirty="0"/>
              <a:t>Ho Chi Minh</a:t>
            </a:r>
          </a:p>
          <a:p>
            <a:pPr lvl="2"/>
            <a:r>
              <a:rPr lang="en-US" dirty="0"/>
              <a:t>Originally pro western but turns communist when reject for the west </a:t>
            </a:r>
          </a:p>
          <a:p>
            <a:pPr lvl="1"/>
            <a:r>
              <a:rPr lang="en-US" dirty="0" err="1"/>
              <a:t>Dien</a:t>
            </a:r>
            <a:r>
              <a:rPr lang="en-US" dirty="0"/>
              <a:t> Bien </a:t>
            </a:r>
            <a:r>
              <a:rPr lang="en-US" dirty="0" err="1"/>
              <a:t>Phu</a:t>
            </a:r>
            <a:r>
              <a:rPr lang="en-US" dirty="0"/>
              <a:t> (1954) </a:t>
            </a:r>
          </a:p>
          <a:p>
            <a:pPr lvl="2"/>
            <a:r>
              <a:rPr lang="en-US" dirty="0"/>
              <a:t>Complete French military defeat</a:t>
            </a:r>
          </a:p>
          <a:p>
            <a:pPr lvl="2"/>
            <a:r>
              <a:rPr lang="en-US" dirty="0"/>
              <a:t>Leads to French withdraw from Southeast Asia </a:t>
            </a:r>
          </a:p>
          <a:p>
            <a:pPr lvl="1"/>
            <a:r>
              <a:rPr lang="en-US" dirty="0"/>
              <a:t>Division of Vietnam into north and south</a:t>
            </a:r>
          </a:p>
          <a:p>
            <a:pPr lvl="1"/>
            <a:r>
              <a:rPr lang="en-US" dirty="0"/>
              <a:t>U.S. eventually failed to save South Vietnam from communism</a:t>
            </a:r>
          </a:p>
          <a:p>
            <a:pPr lvl="2"/>
            <a:r>
              <a:rPr lang="en-US" dirty="0"/>
              <a:t>US withdraws in 1973</a:t>
            </a:r>
          </a:p>
          <a:p>
            <a:pPr lvl="2"/>
            <a:r>
              <a:rPr lang="en-US" dirty="0"/>
              <a:t>Domino Theory in action </a:t>
            </a:r>
          </a:p>
        </p:txBody>
      </p:sp>
    </p:spTree>
    <p:extLst>
      <p:ext uri="{BB962C8B-B14F-4D97-AF65-F5344CB8AC3E}">
        <p14:creationId xmlns:p14="http://schemas.microsoft.com/office/powerpoint/2010/main" val="263321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7F4D-4469-41BF-99C4-CE4D90F17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Arab Nationalism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B62A4-3955-4B59-AF8D-7A8C76751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714499"/>
            <a:ext cx="10651067" cy="4855633"/>
          </a:xfrm>
        </p:spPr>
        <p:txBody>
          <a:bodyPr>
            <a:normAutofit/>
          </a:bodyPr>
          <a:lstStyle/>
          <a:p>
            <a:r>
              <a:rPr lang="en-US" dirty="0"/>
              <a:t>Israel and Palestine</a:t>
            </a:r>
          </a:p>
          <a:p>
            <a:pPr lvl="1"/>
            <a:r>
              <a:rPr lang="en-US" dirty="0"/>
              <a:t>Balfour declaration, 1917</a:t>
            </a:r>
          </a:p>
          <a:p>
            <a:pPr lvl="1"/>
            <a:r>
              <a:rPr lang="en-US" dirty="0"/>
              <a:t>United Nations: creation of Israel in 1948 from Palestine territory </a:t>
            </a:r>
          </a:p>
          <a:p>
            <a:pPr lvl="1"/>
            <a:r>
              <a:rPr lang="en-US" dirty="0"/>
              <a:t>Struggle between Israelis and Palestinians continues to the present</a:t>
            </a:r>
          </a:p>
          <a:p>
            <a:r>
              <a:rPr lang="en-US" sz="2400" dirty="0"/>
              <a:t>Egypt</a:t>
            </a:r>
            <a:endParaRPr lang="en-US" sz="3600" dirty="0"/>
          </a:p>
          <a:p>
            <a:pPr lvl="1"/>
            <a:r>
              <a:rPr lang="en-US" sz="2200" dirty="0"/>
              <a:t>Arab defeat in 1948 triggered nationalist revolution in 1952</a:t>
            </a:r>
            <a:endParaRPr lang="en-US" sz="3400" dirty="0"/>
          </a:p>
          <a:p>
            <a:pPr lvl="1"/>
            <a:r>
              <a:rPr lang="en-US" sz="2200" dirty="0"/>
              <a:t> Gamal Abdel Nasser (1918-1970)</a:t>
            </a:r>
          </a:p>
          <a:p>
            <a:pPr lvl="2"/>
            <a:r>
              <a:rPr lang="en-US" dirty="0"/>
              <a:t>Nationalized Suez Canal in 1956</a:t>
            </a:r>
            <a:endParaRPr lang="en-US" sz="2000" dirty="0"/>
          </a:p>
          <a:p>
            <a:r>
              <a:rPr lang="en-US" dirty="0"/>
              <a:t>Algeria gains independence from France in 1962</a:t>
            </a:r>
          </a:p>
        </p:txBody>
      </p:sp>
    </p:spTree>
    <p:extLst>
      <p:ext uri="{BB962C8B-B14F-4D97-AF65-F5344CB8AC3E}">
        <p14:creationId xmlns:p14="http://schemas.microsoft.com/office/powerpoint/2010/main" val="86296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23FF-AF17-4353-BF14-299B8DA1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Sub-Saharan Africa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C7AB2-6E65-4CC0-BA88-1214533C6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14500"/>
            <a:ext cx="10871200" cy="4457700"/>
          </a:xfrm>
        </p:spPr>
        <p:txBody>
          <a:bodyPr>
            <a:normAutofit/>
          </a:bodyPr>
          <a:lstStyle/>
          <a:p>
            <a:r>
              <a:rPr lang="en-US" sz="2400" dirty="0"/>
              <a:t>Decolonization went smoother than in North Africa</a:t>
            </a:r>
            <a:endParaRPr lang="en-US" sz="3600" dirty="0"/>
          </a:p>
          <a:p>
            <a:r>
              <a:rPr lang="en-US" sz="2400" dirty="0"/>
              <a:t>British Commonwealth of Nations</a:t>
            </a:r>
            <a:endParaRPr lang="en-US" sz="3600" dirty="0"/>
          </a:p>
          <a:p>
            <a:pPr lvl="1"/>
            <a:r>
              <a:rPr lang="en-US" dirty="0"/>
              <a:t>Strong economic ties remained</a:t>
            </a:r>
          </a:p>
          <a:p>
            <a:r>
              <a:rPr lang="en-US" sz="2600" dirty="0"/>
              <a:t>De Gaulle’s grants independence to French west-African colonies in 1959</a:t>
            </a:r>
          </a:p>
          <a:p>
            <a:r>
              <a:rPr lang="en-US" sz="2400" dirty="0"/>
              <a:t>Cultural imperialism continued</a:t>
            </a:r>
            <a:endParaRPr lang="en-US" sz="3600" dirty="0"/>
          </a:p>
          <a:p>
            <a:r>
              <a:rPr lang="en-US" sz="2400" dirty="0"/>
              <a:t>Result of decolonization in Sub-Saharan Africa - Neocolonialism</a:t>
            </a:r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3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74818-6ED4-4443-B7DA-2839B338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Soviet Eastern Europe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AF94-11D0-4197-8379-9EE579005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714499"/>
            <a:ext cx="10447867" cy="48556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Stalin’s Final Years </a:t>
            </a:r>
          </a:p>
          <a:p>
            <a:pPr lvl="1"/>
            <a:r>
              <a:rPr lang="en-US" dirty="0"/>
              <a:t>Characterized by repression </a:t>
            </a:r>
          </a:p>
          <a:p>
            <a:pPr lvl="1"/>
            <a:r>
              <a:rPr lang="en-US" dirty="0"/>
              <a:t>Stalinism exported to Eastern Bloc Nations </a:t>
            </a:r>
          </a:p>
          <a:p>
            <a:pPr lvl="2"/>
            <a:r>
              <a:rPr lang="en-US" dirty="0"/>
              <a:t>Czechoslovakia </a:t>
            </a:r>
          </a:p>
          <a:p>
            <a:pPr lvl="2"/>
            <a:r>
              <a:rPr lang="en-US" dirty="0"/>
              <a:t>Yugoslavia: </a:t>
            </a:r>
            <a:r>
              <a:rPr lang="en-US" dirty="0" err="1"/>
              <a:t>Josep</a:t>
            </a:r>
            <a:r>
              <a:rPr lang="en-US" dirty="0"/>
              <a:t> Tito successfully resisted Soviet domination </a:t>
            </a:r>
          </a:p>
          <a:p>
            <a:pPr lvl="2"/>
            <a:r>
              <a:rPr lang="en-US" dirty="0"/>
              <a:t>Stalin cracked down further in Eastern Europe </a:t>
            </a:r>
          </a:p>
          <a:p>
            <a:r>
              <a:rPr lang="en-US" dirty="0"/>
              <a:t>De-Stalinization</a:t>
            </a:r>
          </a:p>
          <a:p>
            <a:r>
              <a:rPr lang="en-US" dirty="0"/>
              <a:t>Power struggle after Stalin's death</a:t>
            </a:r>
          </a:p>
          <a:p>
            <a:r>
              <a:rPr lang="en-US" dirty="0"/>
              <a:t>Liberalization </a:t>
            </a:r>
          </a:p>
          <a:p>
            <a:pPr lvl="1"/>
            <a:r>
              <a:rPr lang="en-US" dirty="0"/>
              <a:t>Vowed to over take the west economically </a:t>
            </a:r>
          </a:p>
        </p:txBody>
      </p:sp>
    </p:spTree>
    <p:extLst>
      <p:ext uri="{BB962C8B-B14F-4D97-AF65-F5344CB8AC3E}">
        <p14:creationId xmlns:p14="http://schemas.microsoft.com/office/powerpoint/2010/main" val="108809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86DBE-8A8B-44ED-A6F6-A553893B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Reforms in the 1960s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AF6A-A33A-445D-8DF1-BE0A7EB80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714499"/>
            <a:ext cx="10854267" cy="485563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East bloc economies lagged behind the West = exposed weakness of heavy handed  central planning</a:t>
            </a:r>
          </a:p>
          <a:p>
            <a:pPr lvl="0"/>
            <a:r>
              <a:rPr lang="en-US" dirty="0"/>
              <a:t>Socialist leaders implemented some decentralization and limited market policies</a:t>
            </a:r>
          </a:p>
          <a:p>
            <a:pPr lvl="0"/>
            <a:r>
              <a:rPr lang="en-US" dirty="0"/>
              <a:t>Mixed results:</a:t>
            </a:r>
          </a:p>
          <a:p>
            <a:pPr lvl="1"/>
            <a:r>
              <a:rPr lang="en-US" dirty="0"/>
              <a:t>Hungary: New Economic Mechanism - broke up state monopolies, allowed private retail stores &amp; agriculture = most successful</a:t>
            </a:r>
          </a:p>
          <a:p>
            <a:pPr lvl="1"/>
            <a:r>
              <a:rPr lang="en-US" dirty="0"/>
              <a:t>East Germany: New Economic System (1963) – limited privatization = moderate success (reversed in late 1960’s)</a:t>
            </a:r>
          </a:p>
          <a:p>
            <a:pPr lvl="0"/>
            <a:r>
              <a:rPr lang="en-US" dirty="0"/>
              <a:t>Communist planning commissions – recognized that the emphasis on heavy industry could lead to popular discontent – redirected resources to the consumer sector</a:t>
            </a:r>
          </a:p>
          <a:p>
            <a:pPr lvl="1"/>
            <a:r>
              <a:rPr lang="en-US" dirty="0"/>
              <a:t>Shortages of consumer goods led to growing discontent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378A-A436-428F-8BAE-6AFCE143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Reforms of the 1960s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B3B93-525C-4EBE-A366-CEC3CF5D1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14500"/>
            <a:ext cx="10871200" cy="48895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Soviet Union: Aleksandr Solzhenitsyn &amp; Boris Pasternak – allowed to publish critical works of fiction</a:t>
            </a:r>
          </a:p>
          <a:p>
            <a:pPr lvl="0"/>
            <a:r>
              <a:rPr lang="en-US" dirty="0" err="1"/>
              <a:t>Bitterfeld</a:t>
            </a:r>
            <a:r>
              <a:rPr lang="en-US" dirty="0"/>
              <a:t> Movement: conference of writers, officials, and workers in East Germany </a:t>
            </a:r>
          </a:p>
          <a:p>
            <a:pPr lvl="1"/>
            <a:r>
              <a:rPr lang="en-US" sz="2200" dirty="0"/>
              <a:t>Regime encouraged intellectuals to take a more critical view of life in the East Bloc  so long as they did not directly oppose communism itself.</a:t>
            </a:r>
          </a:p>
          <a:p>
            <a:pPr lvl="2"/>
            <a:r>
              <a:rPr lang="en-US" sz="2200" dirty="0" err="1"/>
              <a:t>Ie</a:t>
            </a:r>
            <a:r>
              <a:rPr lang="en-US" sz="2200" dirty="0"/>
              <a:t>. Christa Wolf:  </a:t>
            </a:r>
            <a:r>
              <a:rPr lang="en-US" sz="2200" i="1" dirty="0"/>
              <a:t>Divided Heaven (1963) </a:t>
            </a:r>
            <a:r>
              <a:rPr lang="en-US" sz="2200" dirty="0"/>
              <a:t>lovers divided between west &amp; east Berlin</a:t>
            </a:r>
          </a:p>
          <a:p>
            <a:pPr lvl="0"/>
            <a:r>
              <a:rPr lang="en-US" dirty="0"/>
              <a:t>Dissidents were harassed &amp; forced to emigrate to the west</a:t>
            </a:r>
          </a:p>
          <a:p>
            <a:r>
              <a:rPr lang="en-US" i="1" dirty="0"/>
              <a:t>Samizdat</a:t>
            </a:r>
            <a:r>
              <a:rPr lang="en-US" dirty="0"/>
              <a:t> “self published”  underground literature critical of communism emerged in the Soviet Union and the East Bloc</a:t>
            </a:r>
          </a:p>
        </p:txBody>
      </p:sp>
    </p:spTree>
    <p:extLst>
      <p:ext uri="{BB962C8B-B14F-4D97-AF65-F5344CB8AC3E}">
        <p14:creationId xmlns:p14="http://schemas.microsoft.com/office/powerpoint/2010/main" val="414882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4265-5BDD-4F95-9F05-ED74C1A3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4295-6F4A-4A76-B86D-6F08BBDAD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62099"/>
            <a:ext cx="10820401" cy="50165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Fidel Castro</a:t>
            </a:r>
          </a:p>
          <a:p>
            <a:pPr lvl="1"/>
            <a:r>
              <a:rPr lang="en-US" dirty="0"/>
              <a:t>Est. a community regime in 1959</a:t>
            </a:r>
          </a:p>
          <a:p>
            <a:r>
              <a:rPr lang="en-US" dirty="0"/>
              <a:t>President John F. Kennedy</a:t>
            </a:r>
          </a:p>
          <a:p>
            <a:pPr lvl="1"/>
            <a:r>
              <a:rPr lang="en-US" dirty="0"/>
              <a:t>Bay of Pigs Invasion 1961- Failed attempt to remove Castro from power </a:t>
            </a:r>
          </a:p>
          <a:p>
            <a:r>
              <a:rPr lang="en-US" dirty="0"/>
              <a:t> Cuban Missile Crisis- Oct. 1962</a:t>
            </a:r>
          </a:p>
          <a:p>
            <a:pPr lvl="1"/>
            <a:r>
              <a:rPr lang="en-US" dirty="0"/>
              <a:t>U.S. issues “quarantine” on Cuba</a:t>
            </a:r>
          </a:p>
          <a:p>
            <a:r>
              <a:rPr lang="en-US" dirty="0"/>
              <a:t> Agreement</a:t>
            </a:r>
          </a:p>
          <a:p>
            <a:pPr lvl="1"/>
            <a:r>
              <a:rPr lang="en-US" dirty="0"/>
              <a:t> Soviets would remove missiles from Cuba</a:t>
            </a:r>
          </a:p>
          <a:p>
            <a:pPr lvl="1"/>
            <a:r>
              <a:rPr lang="en-US" dirty="0"/>
              <a:t>U.S. promised to never invade Cuba</a:t>
            </a:r>
          </a:p>
          <a:p>
            <a:pPr lvl="1"/>
            <a:r>
              <a:rPr lang="en-US" dirty="0"/>
              <a:t>U.S. agreed to remove missiles from Turkey</a:t>
            </a:r>
          </a:p>
          <a:p>
            <a:r>
              <a:rPr lang="en-US" dirty="0"/>
              <a:t> Nuclear Test Ban Treaty, 1963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B86B-BA6E-4AC8-94A4-E71E2D36A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Conservative hard-liner power in the Soviet Union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BCBA8-074C-44DB-8955-64C7E66B1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14499"/>
            <a:ext cx="10617200" cy="485563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Khrushchev removed in Oct. 1964</a:t>
            </a:r>
          </a:p>
          <a:p>
            <a:pPr lvl="1"/>
            <a:r>
              <a:rPr lang="en-US" dirty="0"/>
              <a:t>Conservative resurgence</a:t>
            </a:r>
          </a:p>
          <a:p>
            <a:pPr lvl="1"/>
            <a:r>
              <a:rPr lang="en-US" dirty="0"/>
              <a:t>Unsuccessful Cold War policies</a:t>
            </a:r>
          </a:p>
          <a:p>
            <a:pPr lvl="1"/>
            <a:r>
              <a:rPr lang="en-US" dirty="0"/>
              <a:t>Slow shift to consumer goods</a:t>
            </a:r>
          </a:p>
          <a:p>
            <a:pPr lvl="1"/>
            <a:r>
              <a:rPr lang="en-US" dirty="0"/>
              <a:t>Failed agricultural policies: most important reason</a:t>
            </a:r>
          </a:p>
          <a:p>
            <a:pPr lvl="1"/>
            <a:endParaRPr lang="en-US" dirty="0"/>
          </a:p>
          <a:p>
            <a:r>
              <a:rPr lang="en-US" b="1" dirty="0"/>
              <a:t>Leonid Brezhnev (1906-1982)</a:t>
            </a:r>
          </a:p>
          <a:p>
            <a:pPr lvl="1"/>
            <a:r>
              <a:rPr lang="en-US" dirty="0"/>
              <a:t>Stagnation and limited re-Stalinization</a:t>
            </a:r>
          </a:p>
          <a:p>
            <a:pPr lvl="1"/>
            <a:r>
              <a:rPr lang="en-US" dirty="0"/>
              <a:t>Massive arms buildup</a:t>
            </a:r>
          </a:p>
          <a:p>
            <a:pPr lvl="1"/>
            <a:r>
              <a:rPr lang="en-US" dirty="0"/>
              <a:t>More committed to “peaceful coexistence” than Khrushchev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3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B634-8304-45E1-9886-94115332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Bloc Nations Sought Political Liberty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3DF87-DC11-430C-BA9E-CE4F3EC19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14500"/>
            <a:ext cx="10718800" cy="50165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Czechoslovakia (1968 – Prague Spring): reform elements in the Czechoslovak  Communist Party gained a majority and voted out the long-time Stalinist leader for Alexander Dubcek.</a:t>
            </a:r>
          </a:p>
          <a:p>
            <a:pPr lvl="1"/>
            <a:r>
              <a:rPr lang="en-US" dirty="0"/>
              <a:t>“socialism with a human face “ believed that they could reconcile genuine socialism with personal freedom and internal party democracy , relaxed state censorship, replaced rigid bureaucratic  planning with local decision making by trade unions, managers, and consumers.</a:t>
            </a:r>
          </a:p>
          <a:p>
            <a:pPr lvl="1"/>
            <a:r>
              <a:rPr lang="en-US" dirty="0"/>
              <a:t>Hard line communist feared liberal reforms / democratic socialism</a:t>
            </a:r>
          </a:p>
          <a:p>
            <a:pPr lvl="1"/>
            <a:r>
              <a:rPr lang="en-US" dirty="0"/>
              <a:t>Poland, East Germany strong support for intervention along with Soviet Union = occupation by 500 thousand troops in August – no resistance (arrested leaders surrendered to Soviet demands)</a:t>
            </a:r>
          </a:p>
          <a:p>
            <a:pPr lvl="0"/>
            <a:r>
              <a:rPr lang="en-US" dirty="0"/>
              <a:t>Brezhnev Doctrine: Soviet Union and its allies had the right to intervene in any socialist country whenever they saw the need.</a:t>
            </a:r>
          </a:p>
          <a:p>
            <a:pPr lvl="1"/>
            <a:r>
              <a:rPr lang="en-US" dirty="0"/>
              <a:t>Showed that only the threat of the Soviet military was holding the East Bloc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4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E25B-A372-4EAE-87F8-0DF3BCE55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13" y="127000"/>
            <a:ext cx="10058400" cy="1097280"/>
          </a:xfrm>
        </p:spPr>
        <p:txBody>
          <a:bodyPr/>
          <a:lstStyle/>
          <a:p>
            <a:r>
              <a:rPr lang="en-US" dirty="0"/>
              <a:t>Goals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045C0-0FBC-485D-B8B2-64A4CA259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6533" y="1279404"/>
            <a:ext cx="4754880" cy="811583"/>
          </a:xfrm>
        </p:spPr>
        <p:txBody>
          <a:bodyPr/>
          <a:lstStyle/>
          <a:p>
            <a:r>
              <a:rPr lang="en-US" dirty="0"/>
              <a:t>US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2825-4F9B-4E8B-A42C-B4E3AE6DE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000" y="2341124"/>
            <a:ext cx="5313680" cy="4389876"/>
          </a:xfrm>
        </p:spPr>
        <p:txBody>
          <a:bodyPr>
            <a:noAutofit/>
          </a:bodyPr>
          <a:lstStyle/>
          <a:p>
            <a:r>
              <a:rPr lang="en-US" sz="2200" dirty="0"/>
              <a:t>Encourage Democratic Capitalism in other countries to prevent the rise of communism </a:t>
            </a:r>
          </a:p>
          <a:p>
            <a:r>
              <a:rPr lang="en-US" sz="2200" dirty="0"/>
              <a:t>Gain access to raw materials and markets to maintain US economy </a:t>
            </a:r>
          </a:p>
          <a:p>
            <a:r>
              <a:rPr lang="en-US" sz="2200" dirty="0"/>
              <a:t>Rebuild European governments and create new markets for US goods</a:t>
            </a:r>
          </a:p>
          <a:p>
            <a:r>
              <a:rPr lang="en-US" sz="2200" dirty="0"/>
              <a:t>A reunited, stable, democratic, and economically strong Germany allied with the west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52890-D0F6-46A5-AF32-0E922975D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0320" y="1279404"/>
            <a:ext cx="4754880" cy="811583"/>
          </a:xfrm>
        </p:spPr>
        <p:txBody>
          <a:bodyPr/>
          <a:lstStyle/>
          <a:p>
            <a:r>
              <a:rPr lang="en-US" dirty="0"/>
              <a:t>Soviet Goals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1A3CA-7F07-4307-A6A0-C9B4E6AB1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0319" y="2282037"/>
            <a:ext cx="5432213" cy="4389876"/>
          </a:xfrm>
        </p:spPr>
        <p:txBody>
          <a:bodyPr>
            <a:normAutofit/>
          </a:bodyPr>
          <a:lstStyle/>
          <a:p>
            <a:r>
              <a:rPr lang="en-US" sz="2200" dirty="0"/>
              <a:t>Encourage Communism in other countries to spread the world wide workers’ revolution </a:t>
            </a:r>
          </a:p>
          <a:p>
            <a:r>
              <a:rPr lang="en-US" sz="2200" dirty="0"/>
              <a:t>Rebuild its war ravaged economy using Eastern Europe’s industrial equipment and raw material </a:t>
            </a:r>
          </a:p>
          <a:p>
            <a:r>
              <a:rPr lang="en-US" sz="2200" dirty="0"/>
              <a:t>Control Eastern Europe to protect Soviet boarders </a:t>
            </a:r>
          </a:p>
          <a:p>
            <a:r>
              <a:rPr lang="en-US" sz="2200" dirty="0"/>
              <a:t>A weak, divided Germany unable to wage war in the future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2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42F5-0EEA-426F-BB26-BC4A4F9A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Soviet Invasion of Afghanistan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CCE8A-B513-4B9C-8078-660E21BEC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December 25, 1979 - 100,000 Soviet troops invaded Afghanistan as communist </a:t>
            </a:r>
            <a:r>
              <a:rPr lang="en-US" sz="2400" dirty="0" err="1"/>
              <a:t>Babrak</a:t>
            </a:r>
            <a:r>
              <a:rPr lang="en-US" sz="2400" dirty="0"/>
              <a:t> </a:t>
            </a:r>
            <a:r>
              <a:rPr lang="en-US" sz="2400" dirty="0" err="1"/>
              <a:t>Karmal</a:t>
            </a:r>
            <a:r>
              <a:rPr lang="en-US" sz="2400" dirty="0"/>
              <a:t> seized control of the government. </a:t>
            </a:r>
          </a:p>
          <a:p>
            <a:r>
              <a:rPr lang="en-US" sz="2400" dirty="0"/>
              <a:t>U.S.-backed Muslim guerrilla fighters waged a costly war against the Soviets for nearly a decade </a:t>
            </a:r>
          </a:p>
          <a:p>
            <a:r>
              <a:rPr lang="en-US" sz="2400" dirty="0"/>
              <a:t>Soviet troops withdraw in 1988. </a:t>
            </a:r>
          </a:p>
          <a:p>
            <a:r>
              <a:rPr lang="en-US" sz="2400" dirty="0"/>
              <a:t>Afghanistan = the Soviet “Vietnam”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0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AFDF4-B7B0-4BB2-A949-08249A73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Easing of 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C30FB-8F3C-4CFD-818A-1FC088894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511300"/>
            <a:ext cx="11125200" cy="509270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Gorbachev comes to Power- 1985</a:t>
            </a:r>
          </a:p>
          <a:p>
            <a:pPr lvl="1"/>
            <a:r>
              <a:rPr lang="en-US" sz="2600" dirty="0"/>
              <a:t>On March 11, Mikhail Gorbachev came to power in the Soviet Union.</a:t>
            </a:r>
          </a:p>
          <a:p>
            <a:pPr lvl="1"/>
            <a:r>
              <a:rPr lang="en-US" sz="2600" dirty="0"/>
              <a:t>Gorbachev ushered in an era of reform.</a:t>
            </a:r>
          </a:p>
          <a:p>
            <a:pPr lvl="2"/>
            <a:r>
              <a:rPr lang="en-US" sz="2600" i="1" dirty="0"/>
              <a:t>perestroika </a:t>
            </a:r>
          </a:p>
          <a:p>
            <a:pPr lvl="3"/>
            <a:r>
              <a:rPr lang="en-US" sz="2600" dirty="0"/>
              <a:t>Restructuring economic reforms</a:t>
            </a:r>
            <a:endParaRPr lang="en-US" sz="2600" i="1" dirty="0"/>
          </a:p>
          <a:p>
            <a:pPr lvl="2"/>
            <a:r>
              <a:rPr lang="en-US" sz="2600" i="1" dirty="0"/>
              <a:t>glasnost</a:t>
            </a:r>
            <a:endParaRPr lang="en-US" sz="2600" dirty="0"/>
          </a:p>
          <a:p>
            <a:pPr lvl="3"/>
            <a:r>
              <a:rPr lang="en-US" sz="2600" dirty="0"/>
              <a:t>means </a:t>
            </a:r>
            <a:r>
              <a:rPr lang="en-US" sz="2600" i="1" dirty="0"/>
              <a:t>openness; </a:t>
            </a:r>
            <a:r>
              <a:rPr lang="en-US" sz="2600" dirty="0"/>
              <a:t>allowed greater free expression and criticism of Soviet policies</a:t>
            </a:r>
          </a:p>
          <a:p>
            <a:r>
              <a:rPr lang="en-US" sz="2600" dirty="0"/>
              <a:t>Berlin Wall Falls-1989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September 10- Hungary opened its border with Austria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allows East Germans to flee to the West.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After massive public demonstrations in East Germany and Eastern Europe, the Berlin Wall fell on November 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3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53545-ECC9-499C-A3AD-CDFEF2A1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Soviet Collapse and End of the Cold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85B32-6A39-4730-9E47-F07A84CA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714500"/>
            <a:ext cx="10803467" cy="5016500"/>
          </a:xfrm>
        </p:spPr>
        <p:txBody>
          <a:bodyPr>
            <a:normAutofit/>
          </a:bodyPr>
          <a:lstStyle/>
          <a:p>
            <a:r>
              <a:rPr lang="en-US" sz="2400" dirty="0"/>
              <a:t>Reunification of Germany 1990 </a:t>
            </a:r>
          </a:p>
          <a:p>
            <a:pPr lvl="1"/>
            <a:r>
              <a:rPr lang="en-US" sz="2400" dirty="0"/>
              <a:t>At a September 12 meeting in Moscow, the United States, Soviet Union, Great Britain, France and the two Germanys agreed to end Allied occupation rights in Germany. </a:t>
            </a:r>
          </a:p>
          <a:p>
            <a:pPr lvl="1"/>
            <a:r>
              <a:rPr lang="en-US" sz="2400" dirty="0"/>
              <a:t>On October 3, East and West Germany united as the Federal Republic of Germany. </a:t>
            </a:r>
          </a:p>
          <a:p>
            <a:r>
              <a:rPr lang="en-US" sz="2400" dirty="0"/>
              <a:t>In December of 1991 the Soviet union collapsed</a:t>
            </a:r>
          </a:p>
          <a:p>
            <a:pPr lvl="1"/>
            <a:r>
              <a:rPr lang="en-US" sz="2400" dirty="0"/>
              <a:t>Member states declared their intention to become independent </a:t>
            </a:r>
          </a:p>
          <a:p>
            <a:pPr lvl="1"/>
            <a:r>
              <a:rPr lang="en-US" sz="2400" dirty="0"/>
              <a:t>With only one member nation remaining the Soviet flag flew over Moscow for the last time on December 25, 1991. </a:t>
            </a:r>
          </a:p>
        </p:txBody>
      </p:sp>
    </p:spTree>
    <p:extLst>
      <p:ext uri="{BB962C8B-B14F-4D97-AF65-F5344CB8AC3E}">
        <p14:creationId xmlns:p14="http://schemas.microsoft.com/office/powerpoint/2010/main" val="29860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8EB5-64CC-45DE-B4F7-F60A2E72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of the Cold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AA60-9F63-4049-8AE1-AA1A80F34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7" y="1562100"/>
            <a:ext cx="11125200" cy="5016500"/>
          </a:xfrm>
        </p:spPr>
        <p:txBody>
          <a:bodyPr>
            <a:normAutofit/>
          </a:bodyPr>
          <a:lstStyle/>
          <a:p>
            <a:r>
              <a:rPr lang="en-US" dirty="0"/>
              <a:t>Stalin was intent at creating spheres of influence </a:t>
            </a:r>
          </a:p>
          <a:p>
            <a:pPr lvl="1"/>
            <a:r>
              <a:rPr lang="en-US" dirty="0"/>
              <a:t>Broke his pledge made at Yalta Conference in February of 1945</a:t>
            </a:r>
          </a:p>
          <a:p>
            <a:r>
              <a:rPr lang="en-US" dirty="0"/>
              <a:t>Yalta:</a:t>
            </a:r>
          </a:p>
          <a:p>
            <a:pPr lvl="1"/>
            <a:r>
              <a:rPr lang="en-US" dirty="0"/>
              <a:t>Divide Germany temporarily into zones of occupation </a:t>
            </a:r>
          </a:p>
          <a:p>
            <a:pPr lvl="1"/>
            <a:r>
              <a:rPr lang="en-US" dirty="0"/>
              <a:t>Require Germany to pay limited reparations to the Soviets </a:t>
            </a:r>
          </a:p>
          <a:p>
            <a:pPr lvl="1"/>
            <a:r>
              <a:rPr lang="en-US" dirty="0"/>
              <a:t>An occupation plan for the rest of Eastern Europe based primarily on which of the allied armies held that territory </a:t>
            </a:r>
          </a:p>
          <a:p>
            <a:pPr lvl="1"/>
            <a:r>
              <a:rPr lang="en-US" dirty="0"/>
              <a:t>Free elections for post-Nazi Poland </a:t>
            </a:r>
          </a:p>
          <a:p>
            <a:r>
              <a:rPr lang="en-US" dirty="0"/>
              <a:t>Eastern European nations became satellites </a:t>
            </a:r>
          </a:p>
          <a:p>
            <a:pPr lvl="1"/>
            <a:r>
              <a:rPr lang="en-US" dirty="0"/>
              <a:t>Poland, Romania, Bulgaria, Hungary, Czechoslovakia, Alabamia, and Eastern Germany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1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BED3-0B1C-4647-A8A6-B383A6A9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of War-torn Areas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C52A4-7F12-44ED-9FAF-5ED14614D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714499"/>
            <a:ext cx="10786533" cy="4754033"/>
          </a:xfrm>
        </p:spPr>
        <p:txBody>
          <a:bodyPr>
            <a:normAutofit/>
          </a:bodyPr>
          <a:lstStyle/>
          <a:p>
            <a:r>
              <a:rPr lang="en-US" sz="2800" dirty="0"/>
              <a:t>Churchills famous Iron Curtain speech </a:t>
            </a:r>
            <a:endParaRPr lang="en-US" sz="4000" dirty="0"/>
          </a:p>
          <a:p>
            <a:pPr lvl="1"/>
            <a:r>
              <a:rPr lang="en-US" sz="2400" dirty="0"/>
              <a:t>Germany divided into 4 zones</a:t>
            </a:r>
          </a:p>
          <a:p>
            <a:pPr lvl="2"/>
            <a:r>
              <a:rPr lang="en-US" sz="2400" dirty="0"/>
              <a:t>Berlin also</a:t>
            </a:r>
            <a:endParaRPr lang="en-US" sz="3600" dirty="0"/>
          </a:p>
          <a:p>
            <a:pPr lvl="1"/>
            <a:r>
              <a:rPr lang="en-US" sz="2800" dirty="0"/>
              <a:t>Korea &amp; Vietnam:</a:t>
            </a:r>
            <a:endParaRPr lang="en-US" sz="4000" dirty="0"/>
          </a:p>
          <a:p>
            <a:pPr lvl="3"/>
            <a:r>
              <a:rPr lang="en-US" sz="1800" dirty="0"/>
              <a:t>north = communism</a:t>
            </a:r>
            <a:endParaRPr lang="en-US" sz="2800" dirty="0"/>
          </a:p>
          <a:p>
            <a:pPr lvl="3"/>
            <a:r>
              <a:rPr lang="en-US" sz="1800" dirty="0"/>
              <a:t>south = democracy </a:t>
            </a:r>
            <a:endParaRPr lang="en-US" sz="2800" dirty="0"/>
          </a:p>
          <a:p>
            <a:r>
              <a:rPr lang="en-US" sz="2400" dirty="0"/>
              <a:t>The division and creation so the “iron curtain” gave rise to ideological differences </a:t>
            </a:r>
          </a:p>
          <a:p>
            <a:r>
              <a:rPr lang="en-US" sz="2400" dirty="0"/>
              <a:t>West= Democratic  and East= Communist </a:t>
            </a:r>
          </a:p>
        </p:txBody>
      </p:sp>
    </p:spTree>
    <p:extLst>
      <p:ext uri="{BB962C8B-B14F-4D97-AF65-F5344CB8AC3E}">
        <p14:creationId xmlns:p14="http://schemas.microsoft.com/office/powerpoint/2010/main" val="401823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C779B-D5FC-420B-A877-BCB0BE79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 the Post War World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A4D8A-7FF3-40DD-957E-3121C5017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International Monetary Fund (IMF)</a:t>
            </a:r>
          </a:p>
          <a:p>
            <a:pPr lvl="1"/>
            <a:r>
              <a:rPr lang="en-US" sz="2800" dirty="0"/>
              <a:t>Bretton Woods Conference: stabilized the currency of post war era (U.S. dollar strongest currency)</a:t>
            </a:r>
          </a:p>
          <a:p>
            <a:r>
              <a:rPr lang="en-US" sz="2800" dirty="0"/>
              <a:t> United Nations</a:t>
            </a:r>
          </a:p>
          <a:p>
            <a:pPr lvl="1"/>
            <a:r>
              <a:rPr lang="en-US" sz="2800" dirty="0"/>
              <a:t> “Big Three” at Yalta established the basis for the UN</a:t>
            </a:r>
          </a:p>
          <a:p>
            <a:pPr lvl="1"/>
            <a:r>
              <a:rPr lang="en-US" sz="2800" dirty="0"/>
              <a:t>San Francisco Conference (April 1945) – created the UN as a “peacekeeping”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4CE3-D228-4659-ABA4-9C8D2FB59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German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47BD-DE78-46A8-A3C5-85A7143E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11298"/>
            <a:ext cx="11658600" cy="501650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Nuremburg Trials (1945-1946)</a:t>
            </a:r>
          </a:p>
          <a:p>
            <a:pPr lvl="1"/>
            <a:r>
              <a:rPr lang="en-US" dirty="0"/>
              <a:t>Allied nations determined the fate of top Nazi leaders accused of war crimes</a:t>
            </a:r>
          </a:p>
          <a:p>
            <a:pPr lvl="1"/>
            <a:r>
              <a:rPr lang="en-US" dirty="0"/>
              <a:t>Potsdam Conference – President Truman demanded democratic elections in Eastern European nations occupied by the Soviet Union</a:t>
            </a:r>
          </a:p>
          <a:p>
            <a:r>
              <a:rPr lang="en-US" dirty="0"/>
              <a:t>Partition of Germany</a:t>
            </a:r>
          </a:p>
          <a:p>
            <a:pPr lvl="1"/>
            <a:r>
              <a:rPr lang="en-US" dirty="0"/>
              <a:t>Soviets dominate their eastern zone</a:t>
            </a:r>
          </a:p>
          <a:p>
            <a:pPr lvl="1"/>
            <a:r>
              <a:rPr lang="en-US" dirty="0"/>
              <a:t>West Germany becomes independent in 1949 </a:t>
            </a:r>
          </a:p>
          <a:p>
            <a:pPr lvl="2"/>
            <a:r>
              <a:rPr lang="en-US" dirty="0"/>
              <a:t>Federal Republic of Germany (FRG)</a:t>
            </a:r>
          </a:p>
          <a:p>
            <a:pPr lvl="2"/>
            <a:r>
              <a:rPr lang="en-US" dirty="0"/>
              <a:t>Konrad Adenauer- 1</a:t>
            </a:r>
            <a:r>
              <a:rPr lang="en-US" baseline="30000" dirty="0"/>
              <a:t>st</a:t>
            </a:r>
            <a:r>
              <a:rPr lang="en-US" dirty="0"/>
              <a:t> Chancellor </a:t>
            </a:r>
          </a:p>
          <a:p>
            <a:pPr lvl="1"/>
            <a:r>
              <a:rPr lang="en-US" dirty="0"/>
              <a:t>East Germany established in 1949 </a:t>
            </a:r>
          </a:p>
          <a:p>
            <a:pPr lvl="2"/>
            <a:r>
              <a:rPr lang="en-US" dirty="0"/>
              <a:t>German Democratic Republic (GDR) = pro Soviet, communist government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DB7A-6510-4C0D-9E8F-D00BFF376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Policy of Containment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C67A-A8B5-4A14-9486-B8F61A289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629832"/>
            <a:ext cx="11531600" cy="5101168"/>
          </a:xfrm>
        </p:spPr>
        <p:txBody>
          <a:bodyPr>
            <a:normAutofit/>
          </a:bodyPr>
          <a:lstStyle/>
          <a:p>
            <a:r>
              <a:rPr lang="en-US" dirty="0"/>
              <a:t>Two Plans</a:t>
            </a:r>
          </a:p>
          <a:p>
            <a:pPr lvl="1"/>
            <a:r>
              <a:rPr lang="en-US" sz="2200" dirty="0"/>
              <a:t>Truman Doctrine (1947)</a:t>
            </a:r>
          </a:p>
          <a:p>
            <a:pPr lvl="2"/>
            <a:r>
              <a:rPr lang="en-US" sz="2200" dirty="0"/>
              <a:t>Contain the spread of communism to areas already occupied by the Soviet Union</a:t>
            </a:r>
          </a:p>
          <a:p>
            <a:pPr lvl="2"/>
            <a:r>
              <a:rPr lang="en-US" sz="2200" dirty="0"/>
              <a:t>Aid for Turkey and Greece ($400 million) to prevent them from becoming communist nations</a:t>
            </a:r>
          </a:p>
          <a:p>
            <a:pPr lvl="2"/>
            <a:r>
              <a:rPr lang="en-US" sz="2200" dirty="0"/>
              <a:t>first act of containment: dawn of the Cold War</a:t>
            </a:r>
          </a:p>
          <a:p>
            <a:pPr lvl="1"/>
            <a:r>
              <a:rPr lang="en-US" sz="2200" dirty="0"/>
              <a:t>Marshall Plan (1947)</a:t>
            </a:r>
          </a:p>
          <a:p>
            <a:pPr lvl="2"/>
            <a:r>
              <a:rPr lang="en-US" sz="2200" dirty="0"/>
              <a:t> George C. Marshall offers joint plan for recovery - Soviets walk out</a:t>
            </a:r>
          </a:p>
          <a:p>
            <a:pPr lvl="2"/>
            <a:r>
              <a:rPr lang="en-US" sz="2200" dirty="0"/>
              <a:t> U.S. Congress wary until </a:t>
            </a:r>
            <a:r>
              <a:rPr lang="en-US" sz="2200" i="1" dirty="0"/>
              <a:t>coup </a:t>
            </a:r>
            <a:r>
              <a:rPr lang="en-US" sz="2200" i="1" dirty="0" err="1"/>
              <a:t>d’etat</a:t>
            </a:r>
            <a:r>
              <a:rPr lang="en-US" sz="2200" dirty="0"/>
              <a:t> in Czechoslovakia  (Feb. 1948)</a:t>
            </a:r>
          </a:p>
          <a:p>
            <a:pPr lvl="2"/>
            <a:r>
              <a:rPr lang="en-US" sz="2200" dirty="0"/>
              <a:t>Plan: $12.5 billion over 4 years in 16 countries = strengthened US and West European relations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7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515FD-8399-4932-A650-EA68E853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Berlin Airlift/ Blockade (1948)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43BC-BF92-489B-BB64-B808BCAA9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Soviets cut off Allied section of E. Berlin from W. Germany</a:t>
            </a:r>
          </a:p>
          <a:p>
            <a:r>
              <a:rPr lang="en-US" dirty="0"/>
              <a:t> U.S. organized massive airlift for nearly a year. </a:t>
            </a:r>
          </a:p>
          <a:p>
            <a:r>
              <a:rPr lang="en-US" dirty="0"/>
              <a:t>Soviets lifted blockade in May 1949 </a:t>
            </a:r>
          </a:p>
          <a:p>
            <a:pPr lvl="1"/>
            <a:r>
              <a:rPr lang="en-US" dirty="0"/>
              <a:t>Major failure on the Soviet part and embarrassment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5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ience Project 16x9">
  <a:themeElements>
    <a:clrScheme name="Custom 19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5875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60.potx" id="{B0D06C54-B873-49D2-AD73-EE9BB8599BFF}" vid="{334807F6-B3E0-4323-AC38-BDC7A606DAA1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presentation (widescreen)</Template>
  <TotalTime>88</TotalTime>
  <Words>2121</Words>
  <Application>Microsoft Office PowerPoint</Application>
  <PresentationFormat>Widescreen</PresentationFormat>
  <Paragraphs>262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Arial</vt:lpstr>
      <vt:lpstr>Science Project 16x9</vt:lpstr>
      <vt:lpstr>The Cold War and Decolonization</vt:lpstr>
      <vt:lpstr>Background </vt:lpstr>
      <vt:lpstr>Goals </vt:lpstr>
      <vt:lpstr>Roots of the Cold War </vt:lpstr>
      <vt:lpstr>Partition of War-torn Areas </vt:lpstr>
      <vt:lpstr>Shaping the Post War World </vt:lpstr>
      <vt:lpstr>The German Question </vt:lpstr>
      <vt:lpstr>US Policy of Containment </vt:lpstr>
      <vt:lpstr>Berlin Airlift/ Blockade (1948)</vt:lpstr>
      <vt:lpstr>Dueling Treaty Organizations </vt:lpstr>
      <vt:lpstr>Game Changers of 1949 </vt:lpstr>
      <vt:lpstr>The Korean War (1950-1953)</vt:lpstr>
      <vt:lpstr>Technological Advancement </vt:lpstr>
      <vt:lpstr>“Peaceful Coexistence”</vt:lpstr>
      <vt:lpstr>Hungarian Revolution (1956) </vt:lpstr>
      <vt:lpstr>Space Race </vt:lpstr>
      <vt:lpstr>Berlin Wall </vt:lpstr>
      <vt:lpstr>U-2 Incident </vt:lpstr>
      <vt:lpstr>Decolonization </vt:lpstr>
      <vt:lpstr>India </vt:lpstr>
      <vt:lpstr>Other Asian Nations </vt:lpstr>
      <vt:lpstr>Arab Nationalism </vt:lpstr>
      <vt:lpstr>Sub-Saharan Africa </vt:lpstr>
      <vt:lpstr>Soviet Eastern Europe </vt:lpstr>
      <vt:lpstr>Economic Reforms in the 1960s </vt:lpstr>
      <vt:lpstr>Cultural Reforms of the 1960s </vt:lpstr>
      <vt:lpstr>Cuba </vt:lpstr>
      <vt:lpstr>Return to Conservative hard-liner power in the Soviet Union </vt:lpstr>
      <vt:lpstr>Eastern Bloc Nations Sought Political Liberty </vt:lpstr>
      <vt:lpstr>Soviet Invasion of Afghanistan </vt:lpstr>
      <vt:lpstr>Easing of Tension</vt:lpstr>
      <vt:lpstr>Soviet Collapse and End of the Cold War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and the Cold War</dc:title>
  <dc:creator>Phillip Thurmond</dc:creator>
  <cp:lastModifiedBy>Phillip Thurmond</cp:lastModifiedBy>
  <cp:revision>13</cp:revision>
  <dcterms:created xsi:type="dcterms:W3CDTF">2019-12-08T22:57:52Z</dcterms:created>
  <dcterms:modified xsi:type="dcterms:W3CDTF">2019-12-10T16:36:33Z</dcterms:modified>
</cp:coreProperties>
</file>