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9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China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Late Zhou, Qin, and Han Dynasties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670" y="1691640"/>
            <a:ext cx="6069330" cy="4743449"/>
          </a:xfrm>
        </p:spPr>
        <p:txBody>
          <a:bodyPr>
            <a:normAutofit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Established by the Qin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Han Dynasties continues the practice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Alternative to Confucianism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Pragmatic (practical or realistic in manner)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Districts were ruled by the military under the Qin </a:t>
            </a:r>
          </a:p>
          <a:p>
            <a:r>
              <a:rPr lang="en-US" sz="2400" dirty="0"/>
              <a:t>Promotion is based on merit and education not on an hereditary title </a:t>
            </a:r>
          </a:p>
          <a:p>
            <a:pPr lvl="1"/>
            <a:r>
              <a:rPr lang="en-US" sz="2000" dirty="0"/>
              <a:t>Individuals read classical text including the Analects during the Han Dynasty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4673" y="1704659"/>
            <a:ext cx="4712517" cy="420024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Governmental Structure:</a:t>
            </a:r>
          </a:p>
          <a:p>
            <a:r>
              <a:rPr lang="en-US" sz="2400" dirty="0"/>
              <a:t>Emperor </a:t>
            </a:r>
          </a:p>
          <a:p>
            <a:pPr lvl="1"/>
            <a:r>
              <a:rPr lang="en-US" sz="2400" dirty="0"/>
              <a:t>Prime Minister </a:t>
            </a:r>
          </a:p>
          <a:p>
            <a:pPr lvl="2"/>
            <a:r>
              <a:rPr lang="en-US" sz="2400" dirty="0"/>
              <a:t>Governor </a:t>
            </a:r>
          </a:p>
          <a:p>
            <a:pPr lvl="3"/>
            <a:r>
              <a:rPr lang="en-US" sz="2400" dirty="0"/>
              <a:t>Magistrate (local official)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Daoism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811300"/>
            <a:ext cx="7166610" cy="4636769"/>
          </a:xfrm>
        </p:spPr>
        <p:txBody>
          <a:bodyPr>
            <a:normAutofit/>
          </a:bodyPr>
          <a:lstStyle/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Laozi (5th century B.C.E. Zhou dynasty)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000" dirty="0"/>
              <a:t>Founder of Daoism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Means “the way of nature”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more religious than legalism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Appealed to the upper class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Believes in the force of nature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000" dirty="0"/>
              <a:t>Ying &amp; Yang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Uses ethical codes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Priests</a:t>
            </a:r>
          </a:p>
          <a:p>
            <a:endParaRPr lang="en-US" dirty="0"/>
          </a:p>
        </p:txBody>
      </p:sp>
      <p:pic>
        <p:nvPicPr>
          <p:cNvPr id="7" name="Picture 2" descr="http://history.cultural-china.com/chinaWH/upload/standard/2010-05/19/daoism_and_confucianisme5c60f7ccdec6f5521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13" y="2742800"/>
            <a:ext cx="4918494" cy="37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1725931"/>
            <a:ext cx="5680710" cy="45304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Agricultural based </a:t>
            </a:r>
            <a:endParaRPr lang="en-US" sz="2800" dirty="0" smtClean="0"/>
          </a:p>
          <a:p>
            <a:r>
              <a:rPr lang="en-US" sz="2800" dirty="0" smtClean="0"/>
              <a:t>Male dominated society (Patriarchy) </a:t>
            </a:r>
            <a:endParaRPr lang="en-US" sz="2800" dirty="0"/>
          </a:p>
          <a:p>
            <a:r>
              <a:rPr lang="en-US" sz="2800" dirty="0"/>
              <a:t>Only the wealthy upper class was literate </a:t>
            </a:r>
          </a:p>
          <a:p>
            <a:r>
              <a:rPr lang="en-US" sz="2800" dirty="0"/>
              <a:t>Slavery- house slaves were common </a:t>
            </a:r>
          </a:p>
          <a:p>
            <a:r>
              <a:rPr lang="en-US" sz="2800" dirty="0"/>
              <a:t>Inherited social status </a:t>
            </a:r>
          </a:p>
          <a:p>
            <a:pPr lvl="1"/>
            <a:r>
              <a:rPr lang="en-US" sz="2800" dirty="0"/>
              <a:t>Father was a noble you were a noble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873" y="1725931"/>
            <a:ext cx="5638347" cy="453488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Three main social groups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dirty="0"/>
              <a:t>Mandarins - Landowning aristocracy, educated bureaucrats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dirty="0"/>
              <a:t>Laboring Masses – peasants and artisans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dirty="0"/>
              <a:t>“Mean” people – unskilled laborers, lowest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954588" cy="38633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luxury items – sold to upper class</a:t>
            </a:r>
          </a:p>
          <a:p>
            <a:pPr lvl="1"/>
            <a:r>
              <a:rPr lang="en-US" sz="2400" dirty="0"/>
              <a:t>Silks</a:t>
            </a:r>
          </a:p>
          <a:p>
            <a:pPr lvl="1"/>
            <a:r>
              <a:rPr lang="en-US" sz="2400" dirty="0"/>
              <a:t>Jewelry </a:t>
            </a:r>
          </a:p>
          <a:p>
            <a:pPr lvl="1"/>
            <a:r>
              <a:rPr lang="en-US" sz="2400" dirty="0"/>
              <a:t>Leather</a:t>
            </a:r>
          </a:p>
          <a:p>
            <a:pPr lvl="1"/>
            <a:r>
              <a:rPr lang="en-US" sz="2400" dirty="0"/>
              <a:t>furniture</a:t>
            </a:r>
          </a:p>
          <a:p>
            <a:r>
              <a:rPr lang="en-US" sz="2400" dirty="0"/>
              <a:t>Copper coins </a:t>
            </a:r>
          </a:p>
          <a:p>
            <a:pPr lvl="1"/>
            <a:r>
              <a:rPr lang="en-US" sz="2400" dirty="0"/>
              <a:t>Facilitated trade with merchants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580325" y="1853248"/>
            <a:ext cx="4396339" cy="576262"/>
          </a:xfrm>
        </p:spPr>
        <p:txBody>
          <a:bodyPr/>
          <a:lstStyle/>
          <a:p>
            <a:r>
              <a:rPr lang="en-US" dirty="0" smtClean="0"/>
              <a:t>Silk Road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580324" y="2526030"/>
            <a:ext cx="5055416" cy="385191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Trade </a:t>
            </a:r>
            <a:r>
              <a:rPr lang="en-US" sz="2400" dirty="0"/>
              <a:t>in Silk &amp; Luxury </a:t>
            </a:r>
            <a:r>
              <a:rPr lang="en-US" sz="2400" dirty="0" smtClean="0"/>
              <a:t>products</a:t>
            </a:r>
          </a:p>
          <a:p>
            <a:pPr lvl="1"/>
            <a:r>
              <a:rPr lang="en-US" sz="2400" dirty="0" smtClean="0"/>
              <a:t>India</a:t>
            </a:r>
            <a:r>
              <a:rPr lang="en-US" sz="2400" dirty="0"/>
              <a:t>, Middle East, &amp; Mediterranean societies traded with China for desired Chinese </a:t>
            </a:r>
            <a:r>
              <a:rPr lang="en-US" sz="2400" dirty="0" smtClean="0"/>
              <a:t>silk</a:t>
            </a:r>
          </a:p>
          <a:p>
            <a:pPr lvl="1"/>
            <a:r>
              <a:rPr lang="en-US" sz="2400" dirty="0" smtClean="0"/>
              <a:t>Mostly </a:t>
            </a:r>
            <a:r>
              <a:rPr lang="en-US" sz="2400" dirty="0"/>
              <a:t>nomadic merchants traded &amp; traveled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http://lh3.ggpht.com/_Cg02E5r8Wzo/S6I8I-KVjRI/AAAAAAAAB7A/N3x9VMLB_h4/wiki_china_coin1_5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2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Legacy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Ox-drawn plows</a:t>
            </a:r>
          </a:p>
          <a:p>
            <a:r>
              <a:rPr lang="en-US" sz="2800" dirty="0"/>
              <a:t>Iron mining</a:t>
            </a:r>
          </a:p>
          <a:p>
            <a:pPr lvl="1"/>
            <a:r>
              <a:rPr lang="en-US" sz="2800" dirty="0"/>
              <a:t>Pulleys &amp; winding gear to pull minerals to the surface</a:t>
            </a:r>
          </a:p>
          <a:p>
            <a:pPr lvl="1"/>
            <a:r>
              <a:rPr lang="en-US" sz="2800" dirty="0"/>
              <a:t>Iron tools &amp; lamps</a:t>
            </a:r>
          </a:p>
          <a:p>
            <a:r>
              <a:rPr lang="en-US" sz="2800" dirty="0"/>
              <a:t>Water-powered mills</a:t>
            </a:r>
          </a:p>
          <a:p>
            <a:r>
              <a:rPr lang="en-US" sz="2800" dirty="0"/>
              <a:t>Creation of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Confucianism: Kung </a:t>
            </a:r>
            <a:r>
              <a:rPr lang="en-US" sz="4000" dirty="0" err="1"/>
              <a:t>Fuzi</a:t>
            </a:r>
            <a:r>
              <a:rPr lang="en-US" sz="4000" dirty="0"/>
              <a:t> (ca. 551–478 B.C.E.)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26638" cy="4427892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Confucianism taught: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respect for superiors (fathers and husbands)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Obedience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leaders must show moderation in spending &amp; lifestyle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rank in society/politics based on intelligence, merit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Dominate values were secular rather than religious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i="1" dirty="0"/>
              <a:t>Analects - </a:t>
            </a:r>
            <a:r>
              <a:rPr lang="en-US" sz="2600" dirty="0"/>
              <a:t>Confucian doctrine</a:t>
            </a:r>
            <a:endParaRPr lang="en-US" sz="2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0"/>
            <a:ext cx="12192000" cy="68734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64" y="-15490"/>
            <a:ext cx="690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Warring States Period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49998"/>
            <a:ext cx="9777067" cy="4736502"/>
          </a:xfrm>
        </p:spPr>
        <p:txBody>
          <a:bodyPr>
            <a:normAutofit/>
          </a:bodyPr>
          <a:lstStyle/>
          <a:p>
            <a:r>
              <a:rPr lang="en-US" sz="2800" dirty="0"/>
              <a:t>Lasted from 475-221BCE</a:t>
            </a:r>
          </a:p>
          <a:p>
            <a:r>
              <a:rPr lang="en-US" sz="2800" dirty="0"/>
              <a:t>The region controlled by the Zhou Dynasty was divided into 8 states</a:t>
            </a:r>
          </a:p>
          <a:p>
            <a:pPr lvl="1"/>
            <a:r>
              <a:rPr lang="en-US" sz="2400" dirty="0"/>
              <a:t>Qin, Chu, Qi, Yan, Han, Wei, Yue, Zhao</a:t>
            </a:r>
          </a:p>
          <a:p>
            <a:r>
              <a:rPr lang="en-US" sz="2800" dirty="0"/>
              <a:t>Each state had a king </a:t>
            </a:r>
          </a:p>
          <a:p>
            <a:r>
              <a:rPr lang="en-US" sz="2800" dirty="0"/>
              <a:t>Fight amongst each other for power</a:t>
            </a:r>
          </a:p>
          <a:p>
            <a:r>
              <a:rPr lang="en-US" sz="2800" dirty="0"/>
              <a:t>By 230 BCE the Qin began to conquer the other states.  In 221 BCE the Qi were the last to be </a:t>
            </a:r>
            <a:r>
              <a:rPr lang="en-US" sz="2800" dirty="0" err="1"/>
              <a:t>conqured</a:t>
            </a:r>
            <a:r>
              <a:rPr lang="en-US" sz="280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 Dynasty (221–207 B.C.E.)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43708" cy="4336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Emperor Shi </a:t>
            </a:r>
            <a:r>
              <a:rPr lang="en-US" sz="3200" dirty="0" err="1"/>
              <a:t>Huangdi</a:t>
            </a:r>
            <a:r>
              <a:rPr lang="en-US" sz="3200" dirty="0"/>
              <a:t>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Tyrant ruler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Began building the Great Wall - 3000 miles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Legacy of the Qin Dynasty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census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standardized coinage, weights, measures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common writing system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Harsh legal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0"/>
            <a:ext cx="12192000" cy="6862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99" y="-4810"/>
            <a:ext cx="8270508" cy="6862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653"/>
            <a:ext cx="12192001" cy="7102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538"/>
            <a:ext cx="12192002" cy="714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653"/>
            <a:ext cx="12217720" cy="7152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653"/>
            <a:ext cx="12204861" cy="7169249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" y="-212906"/>
            <a:ext cx="12192000" cy="71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 Dynasty (202 B.C.E.–220 C.E.)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5920"/>
            <a:ext cx="9538018" cy="4800600"/>
          </a:xfrm>
        </p:spPr>
        <p:txBody>
          <a:bodyPr>
            <a:normAutofit fontScale="925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Founded by Liu Bang (born as a commoner)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Han Dynasty conquers territory in Korea, Indochina, central Asia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contact with India, Parthian Empire</a:t>
            </a:r>
          </a:p>
          <a:p>
            <a:pPr lvl="1">
              <a:lnSpc>
                <a:spcPct val="9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Founded the most enduring bureaucracy</a:t>
            </a:r>
          </a:p>
          <a:p>
            <a:pPr lvl="2">
              <a:lnSpc>
                <a:spcPct val="9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000" dirty="0"/>
              <a:t>Used Civil service exams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Emperor Wu (140–87 B.C.E.)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supported Confucianism (established the Imperial Academy)</a:t>
            </a:r>
            <a:r>
              <a:rPr lang="en-US" sz="2200" dirty="0"/>
              <a:t>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Most famous Han ruler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Had shrines built to promote worship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"/>
            <a:ext cx="12192000" cy="68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5">
      <a:dk1>
        <a:sysClr val="windowText" lastClr="000000"/>
      </a:dk1>
      <a:lt1>
        <a:sysClr val="window" lastClr="FFFFFF"/>
      </a:lt1>
      <a:dk2>
        <a:srgbClr val="C00000"/>
      </a:dk2>
      <a:lt2>
        <a:srgbClr val="EBEBEB"/>
      </a:lt2>
      <a:accent1>
        <a:srgbClr val="F4EE00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471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Classical China </vt:lpstr>
      <vt:lpstr>Confucianism: Kung Fuzi (ca. 551–478 B.C.E.)</vt:lpstr>
      <vt:lpstr>PowerPoint Presentation</vt:lpstr>
      <vt:lpstr>Warring States Period </vt:lpstr>
      <vt:lpstr>PowerPoint Presentation</vt:lpstr>
      <vt:lpstr>Qin Dynasty (221–207 B.C.E.)</vt:lpstr>
      <vt:lpstr>PowerPoint Presentation</vt:lpstr>
      <vt:lpstr>Han Dynasty (202 B.C.E.–220 C.E.)</vt:lpstr>
      <vt:lpstr>PowerPoint Presentation</vt:lpstr>
      <vt:lpstr>Legalism </vt:lpstr>
      <vt:lpstr>Daoism </vt:lpstr>
      <vt:lpstr>Society</vt:lpstr>
      <vt:lpstr>Economics</vt:lpstr>
      <vt:lpstr>PowerPoint Presentation</vt:lpstr>
      <vt:lpstr>Innovative Legacy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China</dc:title>
  <dc:creator>Phillip Thurmond</dc:creator>
  <cp:lastModifiedBy>Phillip Thurmond</cp:lastModifiedBy>
  <cp:revision>4</cp:revision>
  <dcterms:created xsi:type="dcterms:W3CDTF">2018-08-15T16:22:39Z</dcterms:created>
  <dcterms:modified xsi:type="dcterms:W3CDTF">2018-08-15T20:25:45Z</dcterms:modified>
</cp:coreProperties>
</file>