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69" r:id="rId6"/>
    <p:sldId id="259" r:id="rId7"/>
    <p:sldId id="260" r:id="rId8"/>
    <p:sldId id="261" r:id="rId9"/>
    <p:sldId id="262" r:id="rId10"/>
    <p:sldId id="268" r:id="rId11"/>
    <p:sldId id="263" r:id="rId12"/>
    <p:sldId id="264" r:id="rId13"/>
    <p:sldId id="270" r:id="rId14"/>
    <p:sldId id="265" r:id="rId15"/>
    <p:sldId id="271" r:id="rId16"/>
    <p:sldId id="266" r:id="rId17"/>
    <p:sldId id="272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63" d="100"/>
          <a:sy n="63" d="100"/>
        </p:scale>
        <p:origin x="13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1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9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1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45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27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60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05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10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24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60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3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45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96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2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6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0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1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2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6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3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229824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824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EDE99DB-BCB9-4A8D-828B-8A34561A2E98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472F244-3B95-4A5C-92D6-19F78A48DBC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/>
              <a:t>Byzantine Empire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Civilization in Eastern Europe:</a:t>
            </a:r>
            <a:br>
              <a:rPr lang="en-US" dirty="0"/>
            </a:br>
            <a:r>
              <a:rPr lang="en-US" dirty="0"/>
              <a:t>Byzantium &amp; Orthodox Europe</a:t>
            </a:r>
          </a:p>
        </p:txBody>
      </p:sp>
    </p:spTree>
    <p:extLst>
      <p:ext uri="{BB962C8B-B14F-4D97-AF65-F5344CB8AC3E}">
        <p14:creationId xmlns:p14="http://schemas.microsoft.com/office/powerpoint/2010/main" val="264521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02" y="609600"/>
            <a:ext cx="8591550" cy="1066801"/>
          </a:xfrm>
        </p:spPr>
        <p:txBody>
          <a:bodyPr>
            <a:normAutofit fontScale="90000"/>
          </a:bodyPr>
          <a:lstStyle/>
          <a:p>
            <a:br>
              <a:rPr lang="en-US" sz="4900" dirty="0"/>
            </a:br>
            <a:br>
              <a:rPr lang="en-US" sz="4900" dirty="0"/>
            </a:br>
            <a:br>
              <a:rPr lang="en-US" sz="4900" dirty="0"/>
            </a:br>
            <a:r>
              <a:rPr lang="en-US" sz="4900" dirty="0"/>
              <a:t>The Great Schism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4" y="1298448"/>
            <a:ext cx="8593455" cy="533095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/>
              <a:t>Split between Eastern &amp; Western Christianity</a:t>
            </a:r>
          </a:p>
          <a:p>
            <a:pPr marL="630238" lvl="1" indent="-457200"/>
            <a:r>
              <a:rPr lang="en-US" sz="3000" dirty="0"/>
              <a:t>Disagreement over papal authority </a:t>
            </a:r>
          </a:p>
          <a:p>
            <a:pPr marL="457200" indent="-457200"/>
            <a:r>
              <a:rPr lang="en-US" sz="3200" dirty="0"/>
              <a:t>Differences:</a:t>
            </a:r>
          </a:p>
          <a:p>
            <a:pPr marL="630238" lvl="1" indent="-457200"/>
            <a:r>
              <a:rPr lang="en-US" sz="3000" dirty="0"/>
              <a:t>West = priest chaste (couldn’t have sex)</a:t>
            </a:r>
          </a:p>
          <a:p>
            <a:pPr marL="630238" lvl="1" indent="-457200"/>
            <a:r>
              <a:rPr lang="en-US" sz="3000" dirty="0"/>
              <a:t>Eastern = priests could marry</a:t>
            </a:r>
          </a:p>
          <a:p>
            <a:r>
              <a:rPr lang="en-US" sz="3200" dirty="0"/>
              <a:t>Patriarch Michael (head of the Eastern Church) and his followers were excommunicated by the Pope (Pope Leo IX)</a:t>
            </a:r>
            <a:endParaRPr lang="en-US" sz="2800" dirty="0"/>
          </a:p>
          <a:p>
            <a:pPr lvl="1"/>
            <a:r>
              <a:rPr lang="en-US" sz="2800" dirty="0"/>
              <a:t>Responded by doing the same to Roman Catholics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983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" y="96644"/>
            <a:ext cx="9139767" cy="6781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44"/>
            <a:ext cx="9144000" cy="6761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2600" cy="6863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50292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2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Empire’s Decline and Fall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308412"/>
            <a:ext cx="8595360" cy="540715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3200" dirty="0"/>
              <a:t>Began to decline in the 11</a:t>
            </a:r>
            <a:r>
              <a:rPr lang="en-US" sz="3200" baseline="30000" dirty="0"/>
              <a:t>th</a:t>
            </a:r>
            <a:r>
              <a:rPr lang="en-US" sz="3200" dirty="0"/>
              <a:t> century</a:t>
            </a:r>
          </a:p>
          <a:p>
            <a:pPr marL="457200" indent="-457200"/>
            <a:r>
              <a:rPr lang="en-US" sz="3200" dirty="0"/>
              <a:t>Lost Battle of Manzikert to Seljuk Turks and the empire never recovered</a:t>
            </a:r>
          </a:p>
          <a:p>
            <a:pPr marL="630238" lvl="1" indent="-457200"/>
            <a:r>
              <a:rPr lang="en-US" sz="2600" dirty="0"/>
              <a:t>Take most of Byzantine Asian provinces</a:t>
            </a:r>
          </a:p>
          <a:p>
            <a:pPr marL="630238" lvl="1" indent="-457200"/>
            <a:r>
              <a:rPr lang="en-US" sz="2600" dirty="0"/>
              <a:t>Turkish settlements &amp; Slavic kingdoms</a:t>
            </a:r>
          </a:p>
          <a:p>
            <a:pPr marL="630238" lvl="1" indent="-457200"/>
            <a:r>
              <a:rPr lang="en-US" sz="3000" dirty="0"/>
              <a:t>Appeal to Western Europe to bring the Crusades</a:t>
            </a:r>
          </a:p>
          <a:p>
            <a:pPr marL="630238" lvl="1" indent="-457200"/>
            <a:r>
              <a:rPr lang="en-US" sz="2800" dirty="0"/>
              <a:t>Venetian crusaders conquer Constantinople</a:t>
            </a:r>
          </a:p>
          <a:p>
            <a:pPr marL="457200" indent="-457200"/>
            <a:r>
              <a:rPr lang="en-US" sz="3200" dirty="0"/>
              <a:t>Empire falls in 1453 when they were conquered by the Ottomans</a:t>
            </a:r>
          </a:p>
        </p:txBody>
      </p:sp>
    </p:spTree>
    <p:extLst>
      <p:ext uri="{BB962C8B-B14F-4D97-AF65-F5344CB8AC3E}">
        <p14:creationId xmlns:p14="http://schemas.microsoft.com/office/powerpoint/2010/main" val="395824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6758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Spread of Civilization in Eastern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Influence through conquests, conversions, &amp; trade</a:t>
            </a:r>
          </a:p>
          <a:p>
            <a:r>
              <a:rPr lang="en-US" sz="3200" dirty="0"/>
              <a:t>Cyril and Methodius sent to Czech and Slovak republics</a:t>
            </a:r>
          </a:p>
          <a:p>
            <a:pPr lvl="1"/>
            <a:r>
              <a:rPr lang="en-US" sz="2800" dirty="0"/>
              <a:t>Created a written script for the Slavic language</a:t>
            </a:r>
          </a:p>
          <a:p>
            <a:pPr lvl="2"/>
            <a:r>
              <a:rPr lang="en-US" sz="2600" dirty="0"/>
              <a:t>Cyrillic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311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" y="0"/>
            <a:ext cx="9145860" cy="6858000"/>
          </a:xfrm>
        </p:spPr>
      </p:pic>
    </p:spTree>
    <p:extLst>
      <p:ext uri="{BB962C8B-B14F-4D97-AF65-F5344CB8AC3E}">
        <p14:creationId xmlns:p14="http://schemas.microsoft.com/office/powerpoint/2010/main" val="1020655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Spread of Civilization in Eastern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3200" dirty="0"/>
              <a:t>The east central Borderlands</a:t>
            </a:r>
          </a:p>
          <a:p>
            <a:pPr marL="630238" lvl="1" indent="-457200"/>
            <a:r>
              <a:rPr lang="en-US" sz="3000" dirty="0"/>
              <a:t>Competition between Catholics &amp; Orthodox Greeks</a:t>
            </a:r>
          </a:p>
          <a:p>
            <a:pPr marL="457200" indent="-457200"/>
            <a:r>
              <a:rPr lang="en-US" sz="3200" dirty="0"/>
              <a:t>Catholic Influenced the Czechs, Hungary, &amp; Poland </a:t>
            </a:r>
          </a:p>
          <a:p>
            <a:pPr marL="630238" lvl="1" indent="-457200"/>
            <a:r>
              <a:rPr lang="en-US" sz="2600" dirty="0"/>
              <a:t>Regional monarchies prevail</a:t>
            </a:r>
          </a:p>
          <a:p>
            <a:pPr marL="457200" indent="-457200"/>
            <a:r>
              <a:rPr lang="en-US" sz="3200" dirty="0"/>
              <a:t>Jews from Middle East &amp; W. Europe migrating to Poland</a:t>
            </a:r>
          </a:p>
        </p:txBody>
      </p:sp>
    </p:spTree>
    <p:extLst>
      <p:ext uri="{BB962C8B-B14F-4D97-AF65-F5344CB8AC3E}">
        <p14:creationId xmlns:p14="http://schemas.microsoft.com/office/powerpoint/2010/main" val="171828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Byzantine Empire Origins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2800" dirty="0"/>
              <a:t>Former Eastern Roman Empire</a:t>
            </a:r>
          </a:p>
          <a:p>
            <a:pPr marL="457200" indent="-457200"/>
            <a:r>
              <a:rPr lang="en-US" sz="2400" dirty="0"/>
              <a:t>Constantine (4</a:t>
            </a:r>
            <a:r>
              <a:rPr lang="en-US" sz="2400" baseline="30000" dirty="0"/>
              <a:t>th</a:t>
            </a:r>
            <a:r>
              <a:rPr lang="en-US" sz="2400" dirty="0"/>
              <a:t> century CE)</a:t>
            </a:r>
          </a:p>
          <a:p>
            <a:pPr marL="457200" indent="-457200"/>
            <a:r>
              <a:rPr lang="en-US" sz="2800" dirty="0"/>
              <a:t>Constantinople became the capital </a:t>
            </a:r>
          </a:p>
          <a:p>
            <a:pPr marL="457200" indent="-457200"/>
            <a:r>
              <a:rPr lang="en-US" sz="2800" dirty="0"/>
              <a:t>Greek official language</a:t>
            </a:r>
          </a:p>
          <a:p>
            <a:pPr marL="457200" indent="-457200"/>
            <a:r>
              <a:rPr lang="en-US" sz="2800" dirty="0"/>
              <a:t>Commerce- traded with the east via the silk road </a:t>
            </a:r>
          </a:p>
          <a:p>
            <a:pPr marL="457200" indent="-457200"/>
            <a:r>
              <a:rPr lang="en-US" sz="2800" dirty="0"/>
              <a:t>Flourished for centuries &amp; weathered many attacks</a:t>
            </a:r>
          </a:p>
        </p:txBody>
      </p:sp>
    </p:spTree>
    <p:extLst>
      <p:ext uri="{BB962C8B-B14F-4D97-AF65-F5344CB8AC3E}">
        <p14:creationId xmlns:p14="http://schemas.microsoft.com/office/powerpoint/2010/main" val="262709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99396" cy="6865435"/>
          </a:xfrm>
        </p:spPr>
      </p:pic>
    </p:spTree>
    <p:extLst>
      <p:ext uri="{BB962C8B-B14F-4D97-AF65-F5344CB8AC3E}">
        <p14:creationId xmlns:p14="http://schemas.microsoft.com/office/powerpoint/2010/main" val="10382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Byzantine Empire Justinian’s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3200" dirty="0"/>
              <a:t>Justinian Emperor after Constantine</a:t>
            </a:r>
          </a:p>
          <a:p>
            <a:pPr marL="457200" indent="-457200"/>
            <a:r>
              <a:rPr lang="en-US" sz="3200" dirty="0"/>
              <a:t>Tried to restore Roman Empire</a:t>
            </a:r>
          </a:p>
          <a:p>
            <a:pPr marL="630238" lvl="1" indent="-457200"/>
            <a:r>
              <a:rPr lang="en-US" sz="2400" dirty="0"/>
              <a:t>Belisarius (General of the Roman army)</a:t>
            </a:r>
          </a:p>
          <a:p>
            <a:pPr marL="457200" indent="-457200"/>
            <a:r>
              <a:rPr lang="en-US" sz="3200" dirty="0" err="1"/>
              <a:t>Hagia</a:t>
            </a:r>
            <a:r>
              <a:rPr lang="en-US" sz="3200" dirty="0"/>
              <a:t> Sophia – Orthodox Church</a:t>
            </a:r>
          </a:p>
          <a:p>
            <a:pPr marL="457200" indent="-457200"/>
            <a:r>
              <a:rPr lang="en-US" sz="3200" dirty="0"/>
              <a:t>Justinian’s Code</a:t>
            </a:r>
          </a:p>
          <a:p>
            <a:pPr marL="457200" indent="-457200"/>
            <a:r>
              <a:rPr lang="en-US" sz="2800" dirty="0"/>
              <a:t>Unified law based on Roman legal principles</a:t>
            </a:r>
          </a:p>
          <a:p>
            <a:pPr marL="630238" lvl="1" indent="-457200"/>
            <a:r>
              <a:rPr lang="en-US" sz="3000" dirty="0"/>
              <a:t>Faced attacks from Slavs &amp; Persians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519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sacred-destinations.com/turkey/images/istanbul/hagia-sophia/resized/exterior-sunset-c-hbet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acred-destinations.com/turkey/hagia-sophia-photos/nave-general-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3"/>
            <a:ext cx="9144000" cy="68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urkeyvacationplaces.com/images/istanbul-hagia-soph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31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ravellingcam.files.wordpress.com/2006/09/mosaic-at-the-hagia-soph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18"/>
            <a:ext cx="9148957" cy="686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3"/>
            <a:ext cx="9157724" cy="6858001"/>
          </a:xfrm>
        </p:spPr>
      </p:pic>
    </p:spTree>
    <p:extLst>
      <p:ext uri="{BB962C8B-B14F-4D97-AF65-F5344CB8AC3E}">
        <p14:creationId xmlns:p14="http://schemas.microsoft.com/office/powerpoint/2010/main" val="8834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Arab Pressure &amp; the Empire’s Defenses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US" sz="3200" dirty="0"/>
              <a:t>7</a:t>
            </a:r>
            <a:r>
              <a:rPr lang="en-US" sz="3200" baseline="30000" dirty="0"/>
              <a:t>th</a:t>
            </a:r>
            <a:r>
              <a:rPr lang="en-US" sz="3200" dirty="0"/>
              <a:t> Century Arab Muslims constantly attack Byzantine</a:t>
            </a:r>
          </a:p>
          <a:p>
            <a:pPr marL="630238" lvl="1" indent="-457200"/>
            <a:r>
              <a:rPr lang="en-US" sz="2600" dirty="0"/>
              <a:t>Burdened economy</a:t>
            </a:r>
          </a:p>
          <a:p>
            <a:pPr marL="630238" lvl="1" indent="-457200"/>
            <a:r>
              <a:rPr lang="en-US" sz="2600" dirty="0"/>
              <a:t>Peasants taxed heavily</a:t>
            </a:r>
          </a:p>
          <a:p>
            <a:pPr marL="630238" lvl="1" indent="-457200"/>
            <a:r>
              <a:rPr lang="en-US" sz="2600" dirty="0"/>
              <a:t>Aristocratic estates grew in power</a:t>
            </a:r>
          </a:p>
          <a:p>
            <a:pPr marL="457200" indent="-457200"/>
            <a:r>
              <a:rPr lang="en-US" sz="3200" dirty="0"/>
              <a:t>Center of Empire Shifts East</a:t>
            </a:r>
          </a:p>
          <a:p>
            <a:pPr marL="630238" lvl="1" indent="-457200"/>
            <a:r>
              <a:rPr lang="en-US" sz="3000" dirty="0"/>
              <a:t>Bulgaria – Slavic Kingdom </a:t>
            </a:r>
          </a:p>
          <a:p>
            <a:pPr marL="630238" lvl="1" indent="-457200"/>
            <a:r>
              <a:rPr lang="en-US" sz="2600" dirty="0"/>
              <a:t>Defeated by Basil II 11</a:t>
            </a:r>
            <a:r>
              <a:rPr lang="en-US" sz="2600" baseline="30000" dirty="0"/>
              <a:t>th</a:t>
            </a:r>
            <a:r>
              <a:rPr lang="en-US" sz="2600" dirty="0"/>
              <a:t> Century</a:t>
            </a:r>
          </a:p>
          <a:p>
            <a:pPr marL="457200" indent="-457200"/>
            <a:r>
              <a:rPr lang="en-US" sz="3200" dirty="0"/>
              <a:t>Byzantine was possibly considered the most powerful empire at the time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35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Byzantine Society &amp;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4" y="1298448"/>
            <a:ext cx="8593455" cy="548335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/>
              <a:t>Emperor</a:t>
            </a:r>
          </a:p>
          <a:p>
            <a:pPr marL="630238" lvl="1" indent="-457200"/>
            <a:r>
              <a:rPr lang="en-US" sz="2600" dirty="0"/>
              <a:t>Ordained by god</a:t>
            </a:r>
          </a:p>
          <a:p>
            <a:pPr marL="630238" lvl="1" indent="-457200"/>
            <a:r>
              <a:rPr lang="en-US" sz="2600" dirty="0"/>
              <a:t>Head of Church</a:t>
            </a:r>
          </a:p>
          <a:p>
            <a:pPr marL="630238" lvl="1" indent="-457200"/>
            <a:r>
              <a:rPr lang="en-US" sz="2600" dirty="0"/>
              <a:t>Passed religious &amp; secular laws</a:t>
            </a:r>
          </a:p>
          <a:p>
            <a:pPr marL="457200" indent="-457200"/>
            <a:r>
              <a:rPr lang="en-US" sz="3200" dirty="0"/>
              <a:t>Some women held throne</a:t>
            </a:r>
          </a:p>
          <a:p>
            <a:pPr marL="630238" lvl="1" indent="-457200"/>
            <a:r>
              <a:rPr lang="en-US" sz="2600" dirty="0"/>
              <a:t>Theodora &amp; Zoe</a:t>
            </a:r>
          </a:p>
          <a:p>
            <a:pPr marL="457200" indent="-457200"/>
            <a:r>
              <a:rPr lang="en-US" sz="3200" dirty="0"/>
              <a:t>Sophisticated bureaucracy</a:t>
            </a:r>
          </a:p>
          <a:p>
            <a:pPr marL="630238" lvl="1" indent="-457200"/>
            <a:r>
              <a:rPr lang="en-US" sz="2600" dirty="0"/>
              <a:t>Open to all classes</a:t>
            </a:r>
          </a:p>
          <a:p>
            <a:pPr marL="630238" lvl="1" indent="-457200"/>
            <a:r>
              <a:rPr lang="en-US" sz="2600" dirty="0"/>
              <a:t>Provincial governors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826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576"/>
            <a:ext cx="5334000" cy="6852424"/>
          </a:xfrm>
        </p:spPr>
      </p:pic>
    </p:spTree>
    <p:extLst>
      <p:ext uri="{BB962C8B-B14F-4D97-AF65-F5344CB8AC3E}">
        <p14:creationId xmlns:p14="http://schemas.microsoft.com/office/powerpoint/2010/main" val="424026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Byzantine Society &amp; Politics 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71500" indent="-571500"/>
            <a:r>
              <a:rPr lang="en-US" sz="3600" dirty="0"/>
              <a:t>Bureaucracy controlled trade &amp; food prices</a:t>
            </a:r>
          </a:p>
          <a:p>
            <a:pPr marL="571500" indent="-571500"/>
            <a:r>
              <a:rPr lang="en-US" sz="3600" dirty="0"/>
              <a:t>Trade with Russia, Asia, Scandinavia, Europe, &amp; Africa</a:t>
            </a:r>
          </a:p>
          <a:p>
            <a:pPr marL="744538" lvl="1" indent="-571500"/>
            <a:r>
              <a:rPr lang="en-US" sz="3600" dirty="0"/>
              <a:t>Specialized in luxury goods</a:t>
            </a:r>
          </a:p>
          <a:p>
            <a:pPr marL="571500" indent="-571500"/>
            <a:r>
              <a:rPr lang="en-US" sz="3600" dirty="0"/>
              <a:t>Byzantine Empire resembled China in many aspects</a:t>
            </a:r>
          </a:p>
        </p:txBody>
      </p:sp>
    </p:spTree>
    <p:extLst>
      <p:ext uri="{BB962C8B-B14F-4D97-AF65-F5344CB8AC3E}">
        <p14:creationId xmlns:p14="http://schemas.microsoft.com/office/powerpoint/2010/main" val="178074197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378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Candara</vt:lpstr>
      <vt:lpstr>iRespondQuestionMaster</vt:lpstr>
      <vt:lpstr>iRespondGraphMaster</vt:lpstr>
      <vt:lpstr>Soho</vt:lpstr>
      <vt:lpstr>Civilization in Eastern Europe: Byzantium &amp; Orthodox Europe</vt:lpstr>
      <vt:lpstr>The Byzantine Empire Origins </vt:lpstr>
      <vt:lpstr>PowerPoint Presentation</vt:lpstr>
      <vt:lpstr>The Byzantine Empire Justinian’s </vt:lpstr>
      <vt:lpstr>PowerPoint Presentation</vt:lpstr>
      <vt:lpstr>Arab Pressure &amp; the Empire’s Defenses</vt:lpstr>
      <vt:lpstr>   Byzantine Society &amp; Politics</vt:lpstr>
      <vt:lpstr>PowerPoint Presentation</vt:lpstr>
      <vt:lpstr> Byzantine Society &amp; Politics continued </vt:lpstr>
      <vt:lpstr>   The Great Schism </vt:lpstr>
      <vt:lpstr>PowerPoint Presentation</vt:lpstr>
      <vt:lpstr>The Empire’s Decline and Fall </vt:lpstr>
      <vt:lpstr>PowerPoint Presentation</vt:lpstr>
      <vt:lpstr>The Spread of Civilization in Eastern Europe</vt:lpstr>
      <vt:lpstr>PowerPoint Presentation</vt:lpstr>
      <vt:lpstr>The Spread of Civilization in Eastern Europe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Civilization in Eastern Europe: Byzantium &amp; Orthodox Europe</dc:title>
  <dc:creator>Kimberly Forrester</dc:creator>
  <cp:lastModifiedBy>Phillip Thurmond</cp:lastModifiedBy>
  <cp:revision>30</cp:revision>
  <dcterms:created xsi:type="dcterms:W3CDTF">2011-10-08T23:17:51Z</dcterms:created>
  <dcterms:modified xsi:type="dcterms:W3CDTF">2019-08-29T14:50:37Z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</Properties>
</file>