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7" r:id="rId3"/>
    <p:sldId id="271" r:id="rId4"/>
    <p:sldId id="268" r:id="rId5"/>
    <p:sldId id="272" r:id="rId6"/>
    <p:sldId id="270" r:id="rId7"/>
    <p:sldId id="273" r:id="rId8"/>
    <p:sldId id="269" r:id="rId9"/>
    <p:sldId id="257" r:id="rId10"/>
    <p:sldId id="263" r:id="rId11"/>
    <p:sldId id="258" r:id="rId12"/>
    <p:sldId id="259" r:id="rId13"/>
    <p:sldId id="264" r:id="rId14"/>
    <p:sldId id="260" r:id="rId15"/>
    <p:sldId id="265" r:id="rId16"/>
    <p:sldId id="26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2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7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3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2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7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9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6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0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7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0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4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7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89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in the Middle 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Song Dynasty </a:t>
            </a:r>
          </a:p>
        </p:txBody>
      </p:sp>
    </p:spTree>
    <p:extLst>
      <p:ext uri="{BB962C8B-B14F-4D97-AF65-F5344CB8AC3E}">
        <p14:creationId xmlns:p14="http://schemas.microsoft.com/office/powerpoint/2010/main" val="153499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1"/>
            <a:ext cx="12192000" cy="7062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7" y="0"/>
            <a:ext cx="784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Politics: Partial Restoration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Military subordinate to scholarly gentry (shows civilian control) </a:t>
            </a:r>
          </a:p>
          <a:p>
            <a:r>
              <a:rPr lang="en-US" sz="2800" dirty="0"/>
              <a:t>Only civil officials allowed to govern to remove military influence</a:t>
            </a:r>
          </a:p>
          <a:p>
            <a:r>
              <a:rPr lang="en-US" sz="2800" dirty="0"/>
              <a:t>Military commanders rotated to prevent a build up of power</a:t>
            </a:r>
          </a:p>
          <a:p>
            <a:r>
              <a:rPr lang="en-US" sz="2800" dirty="0"/>
              <a:t>Civil service exam system still given (began during the Han dynasty) </a:t>
            </a:r>
          </a:p>
        </p:txBody>
      </p:sp>
    </p:spTree>
    <p:extLst>
      <p:ext uri="{BB962C8B-B14F-4D97-AF65-F5344CB8AC3E}">
        <p14:creationId xmlns:p14="http://schemas.microsoft.com/office/powerpoint/2010/main" val="213513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Revival of Confucian Thought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619" y="2060575"/>
            <a:ext cx="4934309" cy="4195763"/>
          </a:xfrm>
        </p:spPr>
        <p:txBody>
          <a:bodyPr>
            <a:noAutofit/>
          </a:bodyPr>
          <a:lstStyle/>
          <a:p>
            <a:r>
              <a:rPr lang="en-US" sz="2800" dirty="0"/>
              <a:t>Libraries established</a:t>
            </a:r>
          </a:p>
          <a:p>
            <a:r>
              <a:rPr lang="en-US" sz="2800" dirty="0"/>
              <a:t>Study of classical texts still important</a:t>
            </a:r>
          </a:p>
          <a:p>
            <a:r>
              <a:rPr lang="en-US" sz="2800" dirty="0"/>
              <a:t>Neo-Confucians </a:t>
            </a:r>
          </a:p>
          <a:p>
            <a:pPr lvl="1"/>
            <a:r>
              <a:rPr lang="en-US" sz="2400" dirty="0"/>
              <a:t>stressed personal morality</a:t>
            </a:r>
          </a:p>
          <a:p>
            <a:r>
              <a:rPr lang="en-US" sz="2800" dirty="0"/>
              <a:t>Zhu Xi </a:t>
            </a:r>
          </a:p>
          <a:p>
            <a:pPr lvl="1"/>
            <a:r>
              <a:rPr lang="en-US" sz="2400" dirty="0"/>
              <a:t>Stressed philosophy in everyday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331" y="1978454"/>
            <a:ext cx="5542594" cy="4200245"/>
          </a:xfrm>
        </p:spPr>
        <p:txBody>
          <a:bodyPr/>
          <a:lstStyle/>
          <a:p>
            <a:r>
              <a:rPr lang="en-US" sz="2800" dirty="0"/>
              <a:t>Hostility to foreign philosophy such as Buddhism grew</a:t>
            </a:r>
          </a:p>
          <a:p>
            <a:r>
              <a:rPr lang="en-US" sz="2800" dirty="0"/>
              <a:t>Gender, class, and age distinction reinforced upholding patriarchal society</a:t>
            </a:r>
          </a:p>
          <a:p>
            <a:r>
              <a:rPr lang="en-US" sz="2800" dirty="0"/>
              <a:t>Thought historical experience was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0"/>
            <a:ext cx="6453554" cy="6882712"/>
          </a:xfrm>
        </p:spPr>
      </p:pic>
    </p:spTree>
    <p:extLst>
      <p:ext uri="{BB962C8B-B14F-4D97-AF65-F5344CB8AC3E}">
        <p14:creationId xmlns:p14="http://schemas.microsoft.com/office/powerpoint/2010/main" val="129449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Decline: Attempts at reform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838" y="2060575"/>
            <a:ext cx="4964813" cy="4195763"/>
          </a:xfrm>
        </p:spPr>
        <p:txBody>
          <a:bodyPr>
            <a:normAutofit/>
          </a:bodyPr>
          <a:lstStyle/>
          <a:p>
            <a:r>
              <a:rPr lang="en-US" sz="2800" dirty="0" err="1"/>
              <a:t>Khitan</a:t>
            </a:r>
            <a:r>
              <a:rPr lang="en-US" sz="2800" dirty="0"/>
              <a:t> independence encourages other nomads </a:t>
            </a:r>
          </a:p>
          <a:p>
            <a:r>
              <a:rPr lang="en-US" sz="2800" dirty="0"/>
              <a:t>Tangut (originally from Tibet)</a:t>
            </a:r>
          </a:p>
          <a:p>
            <a:pPr lvl="1"/>
            <a:r>
              <a:rPr lang="en-US" sz="2400" dirty="0"/>
              <a:t>Xi Xia</a:t>
            </a:r>
          </a:p>
          <a:p>
            <a:pPr lvl="1"/>
            <a:r>
              <a:rPr lang="en-US" sz="2400" dirty="0"/>
              <a:t>Song pay tribute for protection of northern boarder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119899" cy="420024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Wang </a:t>
            </a:r>
            <a:r>
              <a:rPr lang="en-US" sz="2400" dirty="0" err="1"/>
              <a:t>Anshi</a:t>
            </a:r>
            <a:endParaRPr lang="en-US" sz="2400" dirty="0"/>
          </a:p>
          <a:p>
            <a:r>
              <a:rPr lang="en-US" sz="2400" dirty="0"/>
              <a:t>Confucian scholar and Chief minister</a:t>
            </a:r>
          </a:p>
          <a:p>
            <a:r>
              <a:rPr lang="en-US" sz="2400" dirty="0"/>
              <a:t>Reformer &amp; Legalist</a:t>
            </a:r>
          </a:p>
          <a:p>
            <a:r>
              <a:rPr lang="en-US" sz="2400" dirty="0"/>
              <a:t>Supported Agricultural expansion</a:t>
            </a:r>
          </a:p>
          <a:p>
            <a:r>
              <a:rPr lang="en-US" sz="2400" dirty="0"/>
              <a:t>Taxed landlords and scholarly gentry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9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33352"/>
              </p:ext>
            </p:extLst>
          </p:nvPr>
        </p:nvGraphicFramePr>
        <p:xfrm>
          <a:off x="0" y="-14241"/>
          <a:ext cx="12192000" cy="687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3" imgW="3132091" imgH="2949196" progId="MSPhotoEd.3">
                  <p:embed/>
                </p:oleObj>
              </mc:Choice>
              <mc:Fallback>
                <p:oleObj name="Photo Editor Photo" r:id="rId3" imgW="3132091" imgH="294919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241"/>
                        <a:ext cx="12192000" cy="687224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45F9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04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&amp; Disaster: The Flight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1421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Wang </a:t>
            </a:r>
            <a:r>
              <a:rPr lang="en-US" sz="2800" dirty="0" err="1"/>
              <a:t>Anshi</a:t>
            </a:r>
            <a:r>
              <a:rPr lang="en-US" sz="2800" dirty="0"/>
              <a:t> dies 1085</a:t>
            </a:r>
          </a:p>
          <a:p>
            <a:r>
              <a:rPr lang="en-US" sz="2800" dirty="0"/>
              <a:t>Reforms reversed by his successor and the economy deteriorates</a:t>
            </a:r>
          </a:p>
          <a:p>
            <a:r>
              <a:rPr lang="en-US" sz="2800" dirty="0" err="1"/>
              <a:t>Jurchens</a:t>
            </a:r>
            <a:r>
              <a:rPr lang="en-US" sz="2800" dirty="0"/>
              <a:t> (nomadic peoples) defeat Lao (</a:t>
            </a:r>
            <a:r>
              <a:rPr lang="en-US" sz="2800" dirty="0" err="1"/>
              <a:t>Khitans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 err="1"/>
              <a:t>Jin</a:t>
            </a:r>
            <a:r>
              <a:rPr lang="en-US" sz="2400" dirty="0"/>
              <a:t> kingdom established 1115</a:t>
            </a:r>
          </a:p>
          <a:p>
            <a:pPr lvl="1"/>
            <a:r>
              <a:rPr lang="en-US" sz="2400" dirty="0"/>
              <a:t>Invaded the Song </a:t>
            </a:r>
          </a:p>
          <a:p>
            <a:r>
              <a:rPr lang="en-US" sz="2800" dirty="0"/>
              <a:t>Song flee south</a:t>
            </a:r>
          </a:p>
          <a:p>
            <a:r>
              <a:rPr lang="en-US" sz="2800" dirty="0"/>
              <a:t>Hangzhou becomes new capital</a:t>
            </a:r>
          </a:p>
          <a:p>
            <a:r>
              <a:rPr lang="en-US" sz="2800" dirty="0"/>
              <a:t>Southern Song Dynasty period lasts over a century is very prosperous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45"/>
            <a:ext cx="12192000" cy="6872945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8452-F1F7-49D9-940C-8DC8E69D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background : Early Chinese Dynasties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29BB-F4AE-4E81-A1B2-E8187DDBA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4"/>
            <a:ext cx="4551181" cy="4195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Shang Dynasty (1766-1045 BCE)</a:t>
            </a:r>
          </a:p>
          <a:p>
            <a:pPr lvl="1"/>
            <a:r>
              <a:rPr lang="en-US" sz="2400" dirty="0"/>
              <a:t>Agrarian society (rice and millet cultivation)</a:t>
            </a:r>
          </a:p>
          <a:p>
            <a:pPr lvl="1"/>
            <a:r>
              <a:rPr lang="en-US" sz="2400" dirty="0"/>
              <a:t>ancestor worship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4114B-E68B-4107-991F-86B9415A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100627" cy="42002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Zhou Dynasty (1045-256 BCE)</a:t>
            </a:r>
          </a:p>
          <a:p>
            <a:pPr lvl="1"/>
            <a:r>
              <a:rPr lang="en-US" sz="2400" dirty="0"/>
              <a:t>Longest ruling dynasty </a:t>
            </a:r>
          </a:p>
          <a:p>
            <a:pPr lvl="1"/>
            <a:r>
              <a:rPr lang="en-US" sz="2400" dirty="0"/>
              <a:t>Developed concept of Mandate of Heaven</a:t>
            </a:r>
          </a:p>
          <a:p>
            <a:pPr lvl="2"/>
            <a:r>
              <a:rPr lang="en-US" sz="2400" dirty="0"/>
              <a:t>Idea that a dynasty holds power from a divine source </a:t>
            </a:r>
          </a:p>
          <a:p>
            <a:pPr lvl="1"/>
            <a:r>
              <a:rPr lang="en-US" sz="2400" dirty="0"/>
              <a:t>Developed Mandarin language </a:t>
            </a:r>
          </a:p>
          <a:p>
            <a:pPr lvl="1"/>
            <a:r>
              <a:rPr lang="en-US" sz="2400" dirty="0"/>
              <a:t>Confucianism and Daoism developed</a:t>
            </a:r>
          </a:p>
          <a:p>
            <a:pPr lvl="1"/>
            <a:r>
              <a:rPr lang="en-US" sz="2400" dirty="0"/>
              <a:t>Last few centuries known as the Waring States Period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23CC-46A7-4D01-A284-3F24CA68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8726-F33D-41F0-A5E2-25F7A01836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300FE-0255-46DE-8F6C-DDF27005B3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tpm17038\Desktop\china-shang-large.gif">
            <a:extLst>
              <a:ext uri="{FF2B5EF4-FFF2-40B4-BE49-F238E27FC236}">
                <a16:creationId xmlns:a16="http://schemas.microsoft.com/office/drawing/2014/main" id="{FF72C8BC-9443-4C2F-B935-308AEA84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084A28-894E-4852-9877-88722364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57" cy="6877230"/>
          </a:xfrm>
          <a:prstGeom prst="rect">
            <a:avLst/>
          </a:prstGeom>
        </p:spPr>
      </p:pic>
      <p:pic>
        <p:nvPicPr>
          <p:cNvPr id="7" name="Picture 2" descr="C:\Users\tpm17038\Desktop\zhou-dynasty-at-its-greatest1.gif">
            <a:extLst>
              <a:ext uri="{FF2B5EF4-FFF2-40B4-BE49-F238E27FC236}">
                <a16:creationId xmlns:a16="http://schemas.microsoft.com/office/drawing/2014/main" id="{45FE18AA-C806-412A-9929-7CB180188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F7936D6-7C1D-4878-93FD-D65271331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" y="3740"/>
            <a:ext cx="12192000" cy="6873490"/>
          </a:xfrm>
          <a:prstGeom prst="rect">
            <a:avLst/>
          </a:prstGeom>
        </p:spPr>
      </p:pic>
      <p:pic>
        <p:nvPicPr>
          <p:cNvPr id="9" name="Picture 2" descr="C:\Users\tpm17038\Desktop\xi-zun.jpg">
            <a:extLst>
              <a:ext uri="{FF2B5EF4-FFF2-40B4-BE49-F238E27FC236}">
                <a16:creationId xmlns:a16="http://schemas.microsoft.com/office/drawing/2014/main" id="{CFD13CCB-B533-4B04-B90D-1FAD6742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0"/>
            <a:ext cx="7162715" cy="34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pm17038\Desktop\h2_1988.20.7.jpg">
            <a:extLst>
              <a:ext uri="{FF2B5EF4-FFF2-40B4-BE49-F238E27FC236}">
                <a16:creationId xmlns:a16="http://schemas.microsoft.com/office/drawing/2014/main" id="{41B581EA-49A5-45B7-A51D-81CE3487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72" y="-3741"/>
            <a:ext cx="50267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pm17038\Desktop\2607924_orig.jpg">
            <a:extLst>
              <a:ext uri="{FF2B5EF4-FFF2-40B4-BE49-F238E27FC236}">
                <a16:creationId xmlns:a16="http://schemas.microsoft.com/office/drawing/2014/main" id="{15202808-36A1-4C59-A676-F00F6D99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7" y="3449574"/>
            <a:ext cx="71652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FA07-B674-4277-BB15-E31450E6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Background: Classical Chinese Dynasties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123C-BC2A-4BA1-A4B4-C68C17138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1" y="2060575"/>
            <a:ext cx="5201421" cy="4195763"/>
          </a:xfrm>
        </p:spPr>
        <p:txBody>
          <a:bodyPr>
            <a:normAutofit/>
          </a:bodyPr>
          <a:lstStyle/>
          <a:p>
            <a:r>
              <a:rPr lang="en-US" sz="2400" dirty="0"/>
              <a:t>Qin Dynasty (221–207 BCE)</a:t>
            </a:r>
          </a:p>
          <a:p>
            <a:pPr lvl="1"/>
            <a:r>
              <a:rPr lang="en-US" sz="2400" dirty="0"/>
              <a:t>Founded by Shi Huangdi</a:t>
            </a:r>
          </a:p>
          <a:p>
            <a:pPr lvl="1"/>
            <a:r>
              <a:rPr lang="en-US" sz="2400" dirty="0"/>
              <a:t>First imperial dynasty </a:t>
            </a:r>
          </a:p>
          <a:p>
            <a:pPr lvl="1"/>
            <a:r>
              <a:rPr lang="en-US" sz="2400" dirty="0"/>
              <a:t>Began the construction of the Great Wall </a:t>
            </a:r>
          </a:p>
          <a:p>
            <a:pPr lvl="1"/>
            <a:r>
              <a:rPr lang="en-US" sz="2400" dirty="0"/>
              <a:t>Census, standardized coinage, weights, measures</a:t>
            </a:r>
          </a:p>
          <a:p>
            <a:pPr lvl="1"/>
            <a:r>
              <a:rPr lang="en-US" sz="2400" dirty="0"/>
              <a:t>Developed harsh legal system known as legalism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B2033-4EF7-4F2E-874F-A161D277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732" y="2052637"/>
            <a:ext cx="5673907" cy="4200245"/>
          </a:xfrm>
        </p:spPr>
        <p:txBody>
          <a:bodyPr>
            <a:normAutofit/>
          </a:bodyPr>
          <a:lstStyle/>
          <a:p>
            <a:r>
              <a:rPr lang="en-US" sz="2400" dirty="0"/>
              <a:t>Han Dynasty (202 BCE–220 CE)</a:t>
            </a:r>
          </a:p>
          <a:p>
            <a:pPr lvl="1"/>
            <a:r>
              <a:rPr lang="en-US" sz="2400" dirty="0"/>
              <a:t>Founded by a commoner (Lui Bang)</a:t>
            </a:r>
          </a:p>
          <a:p>
            <a:pPr lvl="1"/>
            <a:r>
              <a:rPr lang="en-US" sz="2400" dirty="0"/>
              <a:t>Expands Chinese territory (Korea, Indochina, and central Asia)</a:t>
            </a:r>
          </a:p>
          <a:p>
            <a:pPr lvl="1"/>
            <a:r>
              <a:rPr lang="en-US" sz="2400" dirty="0"/>
              <a:t>Adapted Qin legalism (made it less strict)</a:t>
            </a:r>
          </a:p>
          <a:p>
            <a:pPr lvl="1"/>
            <a:r>
              <a:rPr lang="en-US" sz="2400" dirty="0"/>
              <a:t>Invented paper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8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EC12-EC84-4450-A01C-7EFCC772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B51E-57E6-45E9-98C7-B5DA24AF0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20D16-BD8B-46D2-A5C6-7034E6B182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D8C4CA-C5F6-4DA2-9DFE-900B7B3FE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72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C31447E-39A1-4D83-968C-0B54B4E8D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0"/>
            <a:ext cx="12192000" cy="6862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D4FBA-B9C1-4D3C-888D-53742614E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7142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70D22-C5FB-4C21-BF5E-0DAC3D1D1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142421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0FD6F10-7221-44EB-9107-470B8BF71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7039155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0062938-BEAF-477E-A614-221865D4C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" y="14075"/>
            <a:ext cx="12192000" cy="7128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D0235-8CD4-4545-8B94-94A74DB3D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4075"/>
            <a:ext cx="12192000" cy="71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52A-61E0-4A3F-BFFE-B7EDAB51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Background: Chinese Dynasties of the Early Middle Ages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FBD00-A654-4457-8BB4-0D05482E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992688" cy="4195763"/>
          </a:xfrm>
        </p:spPr>
        <p:txBody>
          <a:bodyPr>
            <a:normAutofit/>
          </a:bodyPr>
          <a:lstStyle/>
          <a:p>
            <a:r>
              <a:rPr lang="en-US" sz="2000" dirty="0"/>
              <a:t>Sui Dynasty (589-618)</a:t>
            </a:r>
          </a:p>
          <a:p>
            <a:pPr lvl="1"/>
            <a:r>
              <a:rPr lang="en-US" sz="2000" dirty="0"/>
              <a:t>Founded by Wendi </a:t>
            </a:r>
          </a:p>
          <a:p>
            <a:pPr lvl="1"/>
            <a:r>
              <a:rPr lang="en-US" sz="2000" dirty="0"/>
              <a:t>Built new Capital at Loyang </a:t>
            </a:r>
          </a:p>
          <a:p>
            <a:pPr lvl="1"/>
            <a:r>
              <a:rPr lang="en-US" sz="2000" dirty="0"/>
              <a:t>Built the Grand Canal </a:t>
            </a:r>
          </a:p>
          <a:p>
            <a:pPr lvl="1"/>
            <a:r>
              <a:rPr lang="en-US" sz="2000" dirty="0"/>
              <a:t>Lowered taxes and increased food reserves</a:t>
            </a:r>
          </a:p>
          <a:p>
            <a:pPr lvl="1"/>
            <a:r>
              <a:rPr lang="en-US" sz="2000" dirty="0"/>
              <a:t>Scholar-gentry continued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7B017-8DEA-44F1-BA5C-50A38EA3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733" y="2077084"/>
            <a:ext cx="5551987" cy="4200245"/>
          </a:xfrm>
        </p:spPr>
        <p:txBody>
          <a:bodyPr>
            <a:normAutofit/>
          </a:bodyPr>
          <a:lstStyle/>
          <a:p>
            <a:r>
              <a:rPr lang="en-US" sz="2000" dirty="0"/>
              <a:t>Tang Dynasty (618-907)</a:t>
            </a:r>
          </a:p>
          <a:p>
            <a:pPr lvl="1"/>
            <a:r>
              <a:rPr lang="en-US" sz="2000" dirty="0"/>
              <a:t>Relative long period of peace </a:t>
            </a:r>
          </a:p>
          <a:p>
            <a:pPr lvl="1"/>
            <a:r>
              <a:rPr lang="en-US" sz="2000" dirty="0"/>
              <a:t>Capital of </a:t>
            </a:r>
            <a:r>
              <a:rPr lang="en-US" sz="2000" dirty="0" err="1"/>
              <a:t>Chang’an</a:t>
            </a:r>
            <a:r>
              <a:rPr lang="en-US" sz="2000" dirty="0"/>
              <a:t> was the most populous city in the world</a:t>
            </a:r>
          </a:p>
          <a:p>
            <a:pPr lvl="1"/>
            <a:r>
              <a:rPr lang="en-US" sz="2000" dirty="0"/>
              <a:t>Increased trade along the Silk Road</a:t>
            </a:r>
          </a:p>
          <a:p>
            <a:pPr lvl="1"/>
            <a:r>
              <a:rPr lang="en-US" sz="2000" dirty="0"/>
              <a:t>An Lushan Rebellion destabilized the empire in the mid 700s </a:t>
            </a:r>
          </a:p>
        </p:txBody>
      </p:sp>
    </p:spTree>
    <p:extLst>
      <p:ext uri="{BB962C8B-B14F-4D97-AF65-F5344CB8AC3E}">
        <p14:creationId xmlns:p14="http://schemas.microsoft.com/office/powerpoint/2010/main" val="236744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7857-4701-493C-9A71-5850CA54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83B9-88E6-415B-901A-31413B4173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E6875-6187-419F-8F3F-D3D4C295C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CCB0EDE-3FB1-42E7-A036-8B13CE616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922"/>
            <a:ext cx="12192002" cy="6881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F465F-1BA1-449C-BE5C-D4FF3C3F7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922"/>
            <a:ext cx="12192001" cy="6888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E1B73-6898-4BAB-A174-0625097B9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80A249A-9699-47E0-AD2B-25761E92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700D-351A-49DA-8C45-88FB8148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Characteristics of </a:t>
            </a:r>
            <a:r>
              <a:rPr lang="en-US" dirty="0" err="1"/>
              <a:t>Ealry</a:t>
            </a:r>
            <a:r>
              <a:rPr lang="en-US" dirty="0"/>
              <a:t> Chinese Dynasties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44A5-3AC3-4470-B235-4B52236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71088" cy="4195481"/>
          </a:xfrm>
        </p:spPr>
        <p:txBody>
          <a:bodyPr/>
          <a:lstStyle/>
          <a:p>
            <a:r>
              <a:rPr lang="en-US" sz="2400" dirty="0"/>
              <a:t>Patriarchal </a:t>
            </a:r>
          </a:p>
          <a:p>
            <a:r>
              <a:rPr lang="en-US" sz="2400" dirty="0"/>
              <a:t>Dominated by Confucian teachings</a:t>
            </a:r>
          </a:p>
          <a:p>
            <a:pPr lvl="1"/>
            <a:r>
              <a:rPr lang="en-US" sz="2400" dirty="0"/>
              <a:t>Filial Piety</a:t>
            </a:r>
          </a:p>
          <a:p>
            <a:r>
              <a:rPr lang="en-US" sz="2400" dirty="0"/>
              <a:t>Relied on trade between city states and later the Silk Road </a:t>
            </a:r>
          </a:p>
          <a:p>
            <a:r>
              <a:rPr lang="en-US" sz="2400" dirty="0"/>
              <a:t>Often was the largest empire on earth </a:t>
            </a:r>
          </a:p>
          <a:p>
            <a:r>
              <a:rPr lang="en-US" sz="2400" dirty="0"/>
              <a:t>Buddhism became rival to the traditional Confucian thought </a:t>
            </a:r>
          </a:p>
          <a:p>
            <a:r>
              <a:rPr lang="en-US" sz="2400" dirty="0"/>
              <a:t>China’s wealth was often sought by foreign powers, particularly Europeans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7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Founding of the Song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Last Tang Emperor resigns in 907</a:t>
            </a:r>
          </a:p>
          <a:p>
            <a:r>
              <a:rPr lang="en-US" sz="3000" dirty="0"/>
              <a:t>Zhao </a:t>
            </a:r>
            <a:r>
              <a:rPr lang="en-US" sz="3000" dirty="0" err="1"/>
              <a:t>Kuangyin</a:t>
            </a:r>
            <a:r>
              <a:rPr lang="en-US" sz="3000" dirty="0"/>
              <a:t> (</a:t>
            </a:r>
            <a:r>
              <a:rPr lang="en-US" sz="3000" dirty="0" err="1"/>
              <a:t>Taizu</a:t>
            </a:r>
            <a:r>
              <a:rPr lang="en-US" sz="3000" dirty="0"/>
              <a:t>)</a:t>
            </a:r>
          </a:p>
          <a:p>
            <a:pPr lvl="1"/>
            <a:r>
              <a:rPr lang="en-US" sz="2600" dirty="0"/>
              <a:t>Founded Song Dynasty in 960</a:t>
            </a:r>
          </a:p>
          <a:p>
            <a:r>
              <a:rPr lang="en-US" sz="3000" dirty="0"/>
              <a:t>Scholarly gentry emphasized</a:t>
            </a:r>
          </a:p>
          <a:p>
            <a:r>
              <a:rPr lang="en-US" sz="3000" dirty="0"/>
              <a:t>Song dynasty ruled for 300 years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451657" cy="420024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Liao Dynasty founded by </a:t>
            </a:r>
            <a:r>
              <a:rPr lang="en-US" sz="3000" dirty="0" err="1"/>
              <a:t>Khitan</a:t>
            </a:r>
            <a:r>
              <a:rPr lang="en-US" sz="3000" dirty="0"/>
              <a:t> peoples (nomad)</a:t>
            </a:r>
          </a:p>
          <a:p>
            <a:pPr lvl="1"/>
            <a:r>
              <a:rPr lang="en-US" sz="2800" dirty="0"/>
              <a:t>Song had to pay tribute to Liao</a:t>
            </a:r>
          </a:p>
          <a:p>
            <a:r>
              <a:rPr lang="en-US" sz="3000" dirty="0"/>
              <a:t>The </a:t>
            </a:r>
            <a:r>
              <a:rPr lang="en-US" sz="3000" dirty="0" err="1"/>
              <a:t>Khitan</a:t>
            </a:r>
            <a:r>
              <a:rPr lang="en-US" sz="3000" dirty="0"/>
              <a:t> were </a:t>
            </a:r>
            <a:r>
              <a:rPr lang="en-US" sz="3000" dirty="0" err="1"/>
              <a:t>sinified</a:t>
            </a:r>
            <a:r>
              <a:rPr lang="en-US" sz="3000" dirty="0"/>
              <a:t> by Chinese and found Song culture superior</a:t>
            </a:r>
          </a:p>
          <a:p>
            <a:r>
              <a:rPr lang="en-US" sz="3000" dirty="0"/>
              <a:t>Nomadic peoples defeat the Song in the 13</a:t>
            </a:r>
            <a:r>
              <a:rPr lang="en-US" sz="3000" baseline="30000" dirty="0"/>
              <a:t>th</a:t>
            </a:r>
            <a:r>
              <a:rPr lang="en-US" sz="3000" dirty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1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EFE51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1990</TotalTime>
  <Words>537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Photo Editor Photo</vt:lpstr>
      <vt:lpstr>China in the Middle Ages</vt:lpstr>
      <vt:lpstr>Brief background : Early Chinese Dynasties </vt:lpstr>
      <vt:lpstr>PowerPoint Presentation</vt:lpstr>
      <vt:lpstr>Brief Background: Classical Chinese Dynasties  </vt:lpstr>
      <vt:lpstr>PowerPoint Presentation</vt:lpstr>
      <vt:lpstr>Brief Background: Chinese Dynasties of the Early Middle Ages </vt:lpstr>
      <vt:lpstr>PowerPoint Presentation</vt:lpstr>
      <vt:lpstr>Common Characteristics of Ealry Chinese Dynasties </vt:lpstr>
      <vt:lpstr>The Founding of the Song Dynasty</vt:lpstr>
      <vt:lpstr>PowerPoint Presentation</vt:lpstr>
      <vt:lpstr>Song Politics: Partial Restoration </vt:lpstr>
      <vt:lpstr>The Revival of Confucian Thought </vt:lpstr>
      <vt:lpstr>PowerPoint Presentation</vt:lpstr>
      <vt:lpstr>Roots of Decline: Attempts at reform </vt:lpstr>
      <vt:lpstr>PowerPoint Presentation</vt:lpstr>
      <vt:lpstr>Reaction &amp; Disaster: The Flight South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Middle Ages</dc:title>
  <dc:creator>Phillip Thurmond</dc:creator>
  <cp:lastModifiedBy>Phillip Thurmond</cp:lastModifiedBy>
  <cp:revision>26</cp:revision>
  <dcterms:created xsi:type="dcterms:W3CDTF">2015-11-30T19:11:06Z</dcterms:created>
  <dcterms:modified xsi:type="dcterms:W3CDTF">2020-01-13T18:20:35Z</dcterms:modified>
</cp:coreProperties>
</file>