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84" r:id="rId4"/>
  </p:sldMasterIdLst>
  <p:notesMasterIdLst>
    <p:notesMasterId r:id="rId19"/>
  </p:notesMasterIdLst>
  <p:handoutMasterIdLst>
    <p:handoutMasterId r:id="rId20"/>
  </p:handoutMasterIdLst>
  <p:sldIdLst>
    <p:sldId id="256" r:id="rId5"/>
    <p:sldId id="266" r:id="rId6"/>
    <p:sldId id="257" r:id="rId7"/>
    <p:sldId id="267" r:id="rId8"/>
    <p:sldId id="258" r:id="rId9"/>
    <p:sldId id="259" r:id="rId10"/>
    <p:sldId id="260" r:id="rId11"/>
    <p:sldId id="261" r:id="rId12"/>
    <p:sldId id="262" r:id="rId13"/>
    <p:sldId id="263" r:id="rId14"/>
    <p:sldId id="268" r:id="rId15"/>
    <p:sldId id="264" r:id="rId16"/>
    <p:sldId id="265" r:id="rId17"/>
    <p:sldId id="26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89" autoAdjust="0"/>
    <p:restoredTop sz="83707" autoAdjust="0"/>
  </p:normalViewPr>
  <p:slideViewPr>
    <p:cSldViewPr snapToGrid="0">
      <p:cViewPr varScale="1">
        <p:scale>
          <a:sx n="67" d="100"/>
          <a:sy n="67" d="100"/>
        </p:scale>
        <p:origin x="56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2965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00B7FD6-6B50-4C58-994F-82DC6214278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CC7F2D-6B16-4B88-A4F8-ABD5316B473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51DC69-60C3-4CF7-A135-6E702ECCE0F0}" type="datetimeFigureOut">
              <a:rPr lang="en-US" smtClean="0"/>
              <a:t>11/13/2019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4CEF1E-1ACC-48D0-92B3-CB3D4FED50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F188B4-83B8-4C82-AFAC-DC1E415458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9FFBD-F123-4881-BC93-591827BC61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6215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E3EC7B-6C72-4FBB-87DF-2BD2CB7DC1E6}" type="datetimeFigureOut">
              <a:rPr lang="en-US" smtClean="0"/>
              <a:t>11/13/2019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62A795-6F94-4A96-B820-B9038480D0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495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your classroom colors different than what you see in this template? That’s OK! Click on Design -&gt; Variants (the down arrow) -&gt; Pick the color scheme that works for you!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Feel free to change any “You will…” and “I will…” statements to ensure they align with your classroom procedures and rules!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A795-6F94-4A96-B820-B9038480D04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546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6785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245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219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284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7076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525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006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270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20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246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071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619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1F489-B701-4C74-9747-27C8656A89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375" y="764284"/>
            <a:ext cx="11074400" cy="2926080"/>
          </a:xfrm>
        </p:spPr>
        <p:txBody>
          <a:bodyPr>
            <a:noAutofit/>
          </a:bodyPr>
          <a:lstStyle/>
          <a:p>
            <a:r>
              <a:rPr lang="en-US" sz="4800" dirty="0">
                <a:latin typeface="Rockwell" panose="02060603020205020403" pitchFamily="18" charset="0"/>
              </a:rPr>
              <a:t>British Politics and Society of the Victorian and Edwardian Ages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699F35-1401-4ECD-9F96-7017DB9FA1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0155" y="3910909"/>
            <a:ext cx="8767860" cy="1388165"/>
          </a:xfrm>
        </p:spPr>
        <p:txBody>
          <a:bodyPr/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1850-1910</a:t>
            </a:r>
          </a:p>
        </p:txBody>
      </p:sp>
    </p:spTree>
    <p:extLst>
      <p:ext uri="{BB962C8B-B14F-4D97-AF65-F5344CB8AC3E}">
        <p14:creationId xmlns:p14="http://schemas.microsoft.com/office/powerpoint/2010/main" val="616906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1DF6D-6192-4DDB-A9B1-1B3A2C6A2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300" y="647700"/>
            <a:ext cx="10934700" cy="5981700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/>
              <a:t>Millicent Garrett Fawcett (1847-1929)</a:t>
            </a:r>
          </a:p>
          <a:p>
            <a:pPr lvl="1"/>
            <a:r>
              <a:rPr lang="en-US" sz="2600" dirty="0"/>
              <a:t>Leader of the National Union of Women’s Suffrage Societies (NUWSS)</a:t>
            </a:r>
          </a:p>
          <a:p>
            <a:pPr lvl="1"/>
            <a:r>
              <a:rPr lang="en-US" sz="2600" dirty="0"/>
              <a:t>Demanded that parliament grant female suffrage </a:t>
            </a:r>
          </a:p>
          <a:p>
            <a:pPr lvl="1"/>
            <a:r>
              <a:rPr lang="en-US" sz="2600" dirty="0"/>
              <a:t>Helped grow the suffrage movement </a:t>
            </a:r>
          </a:p>
          <a:p>
            <a:pPr lvl="1"/>
            <a:r>
              <a:rPr lang="en-US" sz="2600" dirty="0"/>
              <a:t>She was knighted in 1924 </a:t>
            </a:r>
          </a:p>
          <a:p>
            <a:pPr lvl="1"/>
            <a:endParaRPr lang="en-US" sz="2600" dirty="0"/>
          </a:p>
          <a:p>
            <a:r>
              <a:rPr lang="en-US" sz="2600" dirty="0"/>
              <a:t>Emmeline Pankhurst (militant suffragette) </a:t>
            </a:r>
          </a:p>
          <a:p>
            <a:pPr lvl="1"/>
            <a:r>
              <a:rPr lang="en-US" sz="2600" dirty="0"/>
              <a:t>Infuriated that parliament would not grant females the vote </a:t>
            </a:r>
          </a:p>
          <a:p>
            <a:pPr lvl="1"/>
            <a:r>
              <a:rPr lang="en-US" sz="2600" dirty="0"/>
              <a:t>Founded (along with her daughter) the Women's Social and Political Union (WSPU) based on militant principals </a:t>
            </a:r>
          </a:p>
          <a:p>
            <a:pPr lvl="1"/>
            <a:r>
              <a:rPr lang="en-US" sz="2600" dirty="0"/>
              <a:t>Beginning in 1907 the WSPU undertook violent activates such as destroying railroads, works of art, store windows, and chaining themselves to gate sin front of Parliament </a:t>
            </a:r>
          </a:p>
          <a:p>
            <a:pPr lvl="1"/>
            <a:r>
              <a:rPr lang="en-US" sz="2600" dirty="0"/>
              <a:t>Organized parades and demonstrations </a:t>
            </a:r>
          </a:p>
          <a:p>
            <a:pPr lvl="1"/>
            <a:r>
              <a:rPr lang="en-US" sz="2600" dirty="0"/>
              <a:t>Many female militants were arrested </a:t>
            </a:r>
          </a:p>
          <a:p>
            <a:pPr lvl="2"/>
            <a:r>
              <a:rPr lang="en-US" sz="2200" dirty="0"/>
              <a:t>Many went hunger strikes in protest </a:t>
            </a:r>
          </a:p>
          <a:p>
            <a:pPr lvl="2"/>
            <a:r>
              <a:rPr lang="en-US" sz="2200" dirty="0"/>
              <a:t>Emily Davison committed suicide by throwing herself in front of a horse at the 1913 Epsom Derby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898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E70B5-4093-4CBF-B90E-77E1C7047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084C3CF-01EC-4455-A3FD-AAACA7E97D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2970" y="0"/>
            <a:ext cx="5609617" cy="690962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FE4925-358A-4C2F-AD35-C873343A0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6647" y="0"/>
            <a:ext cx="6815847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C2D893-784E-401C-AB35-90335A3B7C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240" y="-103242"/>
            <a:ext cx="12427734" cy="6961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15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F81C80-AE73-4D3C-8B8C-6162D199E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066800"/>
            <a:ext cx="9872871" cy="5029200"/>
          </a:xfrm>
        </p:spPr>
        <p:txBody>
          <a:bodyPr>
            <a:normAutofit/>
          </a:bodyPr>
          <a:lstStyle/>
          <a:p>
            <a:r>
              <a:rPr lang="en-US" sz="3200" dirty="0"/>
              <a:t>Representation Act of 1918</a:t>
            </a:r>
          </a:p>
          <a:p>
            <a:pPr lvl="1"/>
            <a:r>
              <a:rPr lang="en-US" sz="3200" dirty="0"/>
              <a:t>Due to contributions to the war effort during WWI Parliament granted all women over the age of 30 the right to vote </a:t>
            </a:r>
          </a:p>
          <a:p>
            <a:r>
              <a:rPr lang="en-US" sz="3200" dirty="0"/>
              <a:t>Reform Act of 1928</a:t>
            </a:r>
          </a:p>
          <a:p>
            <a:pPr lvl="1"/>
            <a:r>
              <a:rPr lang="en-US" sz="3200" dirty="0"/>
              <a:t>Women over the age of 21 gained the right to vote </a:t>
            </a:r>
          </a:p>
        </p:txBody>
      </p:sp>
    </p:spTree>
    <p:extLst>
      <p:ext uri="{BB962C8B-B14F-4D97-AF65-F5344CB8AC3E}">
        <p14:creationId xmlns:p14="http://schemas.microsoft.com/office/powerpoint/2010/main" val="4017539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B524F-1874-4A9D-A8A7-F6E6FC23E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351" y="203200"/>
            <a:ext cx="9875520" cy="1356360"/>
          </a:xfrm>
        </p:spPr>
        <p:txBody>
          <a:bodyPr/>
          <a:lstStyle/>
          <a:p>
            <a:r>
              <a:rPr lang="en-US" dirty="0"/>
              <a:t>The Irish Question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A683F-D64C-4ED1-AEFB-9D2D2DEF1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346200"/>
            <a:ext cx="10744200" cy="487680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The Irish question was the most serious and recurring problem faced by Britain from 1890 to 1914</a:t>
            </a:r>
          </a:p>
          <a:p>
            <a:r>
              <a:rPr lang="en-US" sz="2400" dirty="0"/>
              <a:t>Gladstone (Liberal Party) had pushed unsuccessfully for Irish Home Rule </a:t>
            </a:r>
          </a:p>
          <a:p>
            <a:r>
              <a:rPr lang="en-US" sz="2400" dirty="0"/>
              <a:t>Ulster- Protestant counties in northern Ireland)</a:t>
            </a:r>
          </a:p>
          <a:p>
            <a:pPr lvl="1"/>
            <a:r>
              <a:rPr lang="en-US" dirty="0"/>
              <a:t>Opposed Irish Home Rule due to economic growth from the mid-1890s </a:t>
            </a:r>
          </a:p>
          <a:p>
            <a:pPr lvl="1"/>
            <a:r>
              <a:rPr lang="en-US" dirty="0"/>
              <a:t>The Ulsterites were supported by British public opinion </a:t>
            </a:r>
          </a:p>
          <a:p>
            <a:r>
              <a:rPr lang="en-US" sz="2400" dirty="0"/>
              <a:t>In 1914 Irish Home Rule was passed by house of Parliament but the Protestants did not accept it</a:t>
            </a:r>
          </a:p>
          <a:p>
            <a:pPr lvl="1"/>
            <a:r>
              <a:rPr lang="en-US" dirty="0"/>
              <a:t>Implementation was deferred until after WWI</a:t>
            </a:r>
          </a:p>
          <a:p>
            <a:r>
              <a:rPr lang="en-US" sz="2400" dirty="0"/>
              <a:t>Easter Rebellion (1916)-  failed militant movement seeking independence from Britain </a:t>
            </a:r>
          </a:p>
          <a:p>
            <a:r>
              <a:rPr lang="en-US" sz="2400" dirty="0"/>
              <a:t>1922- Ireland officially gained independence; however, N Ireland remained part of the British Empire </a:t>
            </a:r>
          </a:p>
        </p:txBody>
      </p:sp>
    </p:spTree>
    <p:extLst>
      <p:ext uri="{BB962C8B-B14F-4D97-AF65-F5344CB8AC3E}">
        <p14:creationId xmlns:p14="http://schemas.microsoft.com/office/powerpoint/2010/main" val="116997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9AA67-B723-4090-A1E1-1AE4C0876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ECF6C41-2F67-4107-BFF6-68BD7F12BB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5428" y="-15068"/>
            <a:ext cx="7283865" cy="6926409"/>
          </a:xfrm>
        </p:spPr>
      </p:pic>
    </p:spTree>
    <p:extLst>
      <p:ext uri="{BB962C8B-B14F-4D97-AF65-F5344CB8AC3E}">
        <p14:creationId xmlns:p14="http://schemas.microsoft.com/office/powerpoint/2010/main" val="1351759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FAEC6-02C7-491B-8855-5CE29030E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D7B4131-B384-45F3-9293-B5AB014E0B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036"/>
            <a:ext cx="6033134" cy="6150114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3BB3D4-A69F-4A7E-AC38-2CAAD38703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2654" y="0"/>
            <a:ext cx="6158866" cy="61501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C8AF1EC-6809-43EC-96E5-30CC223BEFB0}"/>
              </a:ext>
            </a:extLst>
          </p:cNvPr>
          <p:cNvSpPr txBox="1"/>
          <p:nvPr/>
        </p:nvSpPr>
        <p:spPr>
          <a:xfrm>
            <a:off x="1143000" y="6062990"/>
            <a:ext cx="3194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75000"/>
                  </a:schemeClr>
                </a:solidFill>
              </a:rPr>
              <a:t>Reigned 1837-1901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7D37D9-8C3B-47AA-AEF5-E6FCCC057B34}"/>
              </a:ext>
            </a:extLst>
          </p:cNvPr>
          <p:cNvSpPr txBox="1"/>
          <p:nvPr/>
        </p:nvSpPr>
        <p:spPr>
          <a:xfrm>
            <a:off x="7698106" y="6128028"/>
            <a:ext cx="4600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75000"/>
                  </a:schemeClr>
                </a:solidFill>
              </a:rPr>
              <a:t>Reigned 1901-1910</a:t>
            </a:r>
          </a:p>
        </p:txBody>
      </p:sp>
    </p:spTree>
    <p:extLst>
      <p:ext uri="{BB962C8B-B14F-4D97-AF65-F5344CB8AC3E}">
        <p14:creationId xmlns:p14="http://schemas.microsoft.com/office/powerpoint/2010/main" val="1227092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A16B0-97A3-4ED4-9C72-B9E3EB4D2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Political Parties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340BB-FBF7-4919-88E1-3097FE743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The period between 1850 and 1865 saw the realignment of political parties </a:t>
            </a:r>
          </a:p>
          <a:p>
            <a:r>
              <a:rPr lang="en-US" sz="2800" dirty="0"/>
              <a:t>The Tory Party was transformed into the Conservative Party under Benjamin Disraeli (1804-1881)</a:t>
            </a:r>
          </a:p>
          <a:p>
            <a:r>
              <a:rPr lang="en-US" sz="2800" dirty="0"/>
              <a:t>Whig Party transformed into the Liberal Party under William Gladstone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572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3FB56-227E-4D7D-8CAB-2801B9965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41CFF3E-B3BB-4D69-912D-B4AC155BDB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-21766"/>
            <a:ext cx="6653720" cy="687976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228B91-16CA-4EAE-A0BD-CD8CC9078A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4264" y="0"/>
            <a:ext cx="55272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347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EF0A2-73EF-4F53-838F-FC0916D1D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Expanded Democracy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CCF04-A78B-450E-9F55-8FBFE13504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After 1865 Britain saw expanded democracy under Disraeli and Gladstone</a:t>
            </a:r>
          </a:p>
          <a:p>
            <a:r>
              <a:rPr lang="en-US" dirty="0"/>
              <a:t>Disraeli: </a:t>
            </a:r>
          </a:p>
          <a:p>
            <a:pPr lvl="1"/>
            <a:r>
              <a:rPr lang="en-US" dirty="0"/>
              <a:t>Argued for aggressive foreign policy,</a:t>
            </a:r>
          </a:p>
          <a:p>
            <a:pPr lvl="1"/>
            <a:r>
              <a:rPr lang="en-US" dirty="0"/>
              <a:t>Expansion of British empire </a:t>
            </a:r>
          </a:p>
          <a:p>
            <a:pPr lvl="1"/>
            <a:r>
              <a:rPr lang="en-US" dirty="0"/>
              <a:t>Reluctantly supported democratic reforms </a:t>
            </a:r>
          </a:p>
          <a:p>
            <a:pPr lvl="1"/>
            <a:r>
              <a:rPr lang="en-US" dirty="0"/>
              <a:t>Was influenced by John Stuart Mill’s </a:t>
            </a:r>
            <a:r>
              <a:rPr lang="en-US" i="1" dirty="0"/>
              <a:t>On Liberty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Influential work on necessity to increase democracy </a:t>
            </a:r>
          </a:p>
          <a:p>
            <a:r>
              <a:rPr lang="en-US" dirty="0"/>
              <a:t>Reform Bill of 1867: “leap in the dark”: Sponsored by Disraeli </a:t>
            </a:r>
          </a:p>
          <a:p>
            <a:pPr lvl="1"/>
            <a:r>
              <a:rPr lang="en-US" dirty="0"/>
              <a:t>Redistributed seats to provide more equitable representation in the House of Commons </a:t>
            </a:r>
          </a:p>
          <a:p>
            <a:pPr lvl="1"/>
            <a:r>
              <a:rPr lang="en-US" dirty="0"/>
              <a:t>Almost all men over 21 who resided in urban centers were granted suffrage </a:t>
            </a:r>
          </a:p>
          <a:p>
            <a:pPr lvl="1"/>
            <a:r>
              <a:rPr lang="en-US" dirty="0"/>
              <a:t>This almost doubled the number of men who could vote but it was not universal suffrage </a:t>
            </a:r>
          </a:p>
        </p:txBody>
      </p:sp>
    </p:spTree>
    <p:extLst>
      <p:ext uri="{BB962C8B-B14F-4D97-AF65-F5344CB8AC3E}">
        <p14:creationId xmlns:p14="http://schemas.microsoft.com/office/powerpoint/2010/main" val="3746117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0E1C3-CDEB-4DCC-AB82-81EA369C1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863600"/>
            <a:ext cx="9872871" cy="52324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William Gladstone: (most important liberal figure in 19</a:t>
            </a:r>
            <a:r>
              <a:rPr lang="en-US" sz="2800" baseline="30000" dirty="0"/>
              <a:t>th</a:t>
            </a:r>
            <a:r>
              <a:rPr lang="en-US" sz="2800" dirty="0"/>
              <a:t> century England)</a:t>
            </a:r>
          </a:p>
          <a:p>
            <a:pPr lvl="1"/>
            <a:r>
              <a:rPr lang="en-US" sz="2800" dirty="0"/>
              <a:t>Supported Irish home rule</a:t>
            </a:r>
          </a:p>
          <a:p>
            <a:pPr lvl="1"/>
            <a:r>
              <a:rPr lang="en-US" sz="2800" dirty="0"/>
              <a:t>Fiscal policy </a:t>
            </a:r>
          </a:p>
          <a:p>
            <a:pPr lvl="1"/>
            <a:r>
              <a:rPr lang="en-US" sz="2800" dirty="0"/>
              <a:t>Free trade</a:t>
            </a:r>
          </a:p>
          <a:p>
            <a:pPr lvl="1"/>
            <a:r>
              <a:rPr lang="en-US" sz="2800" dirty="0"/>
              <a:t>Extension of democratic principles </a:t>
            </a:r>
          </a:p>
          <a:p>
            <a:pPr lvl="1"/>
            <a:r>
              <a:rPr lang="en-US" sz="2800" dirty="0"/>
              <a:t>Opposed imperialism </a:t>
            </a:r>
          </a:p>
          <a:p>
            <a:pPr lvl="1"/>
            <a:r>
              <a:rPr lang="en-US" sz="2800" dirty="0"/>
              <a:t>Was proponent of the Australian Ballot Act (1872): provide for secret ballot </a:t>
            </a:r>
          </a:p>
          <a:p>
            <a:r>
              <a:rPr lang="en-US" sz="2800" dirty="0"/>
              <a:t>Reform Act of 1884</a:t>
            </a:r>
          </a:p>
          <a:p>
            <a:pPr lvl="1"/>
            <a:r>
              <a:rPr lang="en-US" sz="2800" dirty="0"/>
              <a:t>Granted suffrage to adult males in counties on the same basis as in the boroughs </a:t>
            </a:r>
          </a:p>
          <a:p>
            <a:pPr lvl="1"/>
            <a:r>
              <a:rPr lang="en-US" sz="2800" dirty="0"/>
              <a:t>This added 2 million agricultural voters </a:t>
            </a:r>
          </a:p>
        </p:txBody>
      </p:sp>
    </p:spTree>
    <p:extLst>
      <p:ext uri="{BB962C8B-B14F-4D97-AF65-F5344CB8AC3E}">
        <p14:creationId xmlns:p14="http://schemas.microsoft.com/office/powerpoint/2010/main" val="3912311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E28AA-BDAC-457E-A50C-2D438BA59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261620"/>
            <a:ext cx="9875520" cy="1356360"/>
          </a:xfrm>
        </p:spPr>
        <p:txBody>
          <a:bodyPr/>
          <a:lstStyle/>
          <a:p>
            <a:r>
              <a:rPr lang="en-US" dirty="0"/>
              <a:t>Groups Seeking Extended Democracy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56E48-D9D2-4523-B2E4-D14F048B7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803400"/>
            <a:ext cx="9872871" cy="4292600"/>
          </a:xfrm>
        </p:spPr>
        <p:txBody>
          <a:bodyPr>
            <a:normAutofit/>
          </a:bodyPr>
          <a:lstStyle/>
          <a:p>
            <a:r>
              <a:rPr lang="en-US" sz="2800" dirty="0"/>
              <a:t>Groups included  women's suffrage, anti-imperialists, socialists, and anti-nationalists </a:t>
            </a:r>
          </a:p>
          <a:p>
            <a:r>
              <a:rPr lang="en-US" sz="2800" dirty="0"/>
              <a:t>Fabian Society (1883): </a:t>
            </a:r>
          </a:p>
          <a:p>
            <a:pPr lvl="1"/>
            <a:r>
              <a:rPr lang="en-US" sz="2800" dirty="0"/>
              <a:t>Advanced a form of revised Marxism   </a:t>
            </a:r>
          </a:p>
          <a:p>
            <a:pPr lvl="1"/>
            <a:r>
              <a:rPr lang="en-US" sz="2800" dirty="0"/>
              <a:t>Wanted political democracy and economic socialism </a:t>
            </a:r>
          </a:p>
          <a:p>
            <a:r>
              <a:rPr lang="en-US" sz="2800" dirty="0"/>
              <a:t>Independent Labor Party </a:t>
            </a:r>
          </a:p>
          <a:p>
            <a:pPr lvl="1"/>
            <a:r>
              <a:rPr lang="en-US" sz="2800" dirty="0"/>
              <a:t>This became a vocal third political party </a:t>
            </a:r>
          </a:p>
          <a:p>
            <a:pPr lvl="1"/>
            <a:r>
              <a:rPr lang="en-US" sz="2800" dirty="0"/>
              <a:t>Attracted trade unionists, socialists, those that did not see the Conservative or Liberal parties serving the needs of the people </a:t>
            </a:r>
          </a:p>
        </p:txBody>
      </p:sp>
    </p:spTree>
    <p:extLst>
      <p:ext uri="{BB962C8B-B14F-4D97-AF65-F5344CB8AC3E}">
        <p14:creationId xmlns:p14="http://schemas.microsoft.com/office/powerpoint/2010/main" val="3283213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3CFE1-FAE8-4D8E-987A-4920D2E9F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83820"/>
            <a:ext cx="9875520" cy="1356360"/>
          </a:xfrm>
        </p:spPr>
        <p:txBody>
          <a:bodyPr/>
          <a:lstStyle/>
          <a:p>
            <a:r>
              <a:rPr lang="en-US" dirty="0"/>
              <a:t>Programs of the Liberal Party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4B37E-30BA-42E2-9C9E-F2CDF0173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440180"/>
            <a:ext cx="10604500" cy="4655820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Between 1905 and early 1920s the Liberal party advanced many aggressive social and economic programs </a:t>
            </a:r>
          </a:p>
          <a:p>
            <a:r>
              <a:rPr lang="en-US" sz="2400" dirty="0"/>
              <a:t>Parliament Act of 1911 (most significant reform under Liberal Party rule) </a:t>
            </a:r>
          </a:p>
          <a:p>
            <a:pPr lvl="1"/>
            <a:r>
              <a:rPr lang="en-US" sz="2400" dirty="0"/>
              <a:t>Eliminated powers of the House of Lords. Making the House of Commons the center of national power </a:t>
            </a:r>
          </a:p>
          <a:p>
            <a:pPr lvl="1"/>
            <a:r>
              <a:rPr lang="en-US" sz="2400" dirty="0"/>
              <a:t>Reduced the length of Parliament from 7 to 5 years </a:t>
            </a:r>
          </a:p>
          <a:p>
            <a:r>
              <a:rPr lang="en-US" sz="2400" dirty="0"/>
              <a:t>The party set the foundation for more social welfare programs in the decade before WWI</a:t>
            </a:r>
          </a:p>
          <a:p>
            <a:pPr lvl="1"/>
            <a:r>
              <a:rPr lang="en-US" sz="2400" dirty="0"/>
              <a:t>Right of unions to strike </a:t>
            </a:r>
          </a:p>
          <a:p>
            <a:pPr lvl="1"/>
            <a:r>
              <a:rPr lang="en-US" sz="2400" dirty="0"/>
              <a:t>Gov’t insurance for those injured on the job </a:t>
            </a:r>
          </a:p>
          <a:p>
            <a:pPr lvl="1"/>
            <a:r>
              <a:rPr lang="en-US" sz="2400" dirty="0"/>
              <a:t>Unemployment insurance and old age pensions </a:t>
            </a:r>
          </a:p>
          <a:p>
            <a:pPr lvl="1"/>
            <a:r>
              <a:rPr lang="en-US" sz="2400" dirty="0"/>
              <a:t>Compulsory school attendance</a:t>
            </a:r>
          </a:p>
          <a:p>
            <a:pPr lvl="1"/>
            <a:r>
              <a:rPr lang="en-US" sz="2400" dirty="0"/>
              <a:t>Taxes increased on the wealthy (meant to help fund the welfare state) </a:t>
            </a:r>
          </a:p>
        </p:txBody>
      </p:sp>
    </p:spTree>
    <p:extLst>
      <p:ext uri="{BB962C8B-B14F-4D97-AF65-F5344CB8AC3E}">
        <p14:creationId xmlns:p14="http://schemas.microsoft.com/office/powerpoint/2010/main" val="1682297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68939-07FD-44B5-B487-68269A61B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Women’s Suffrage Movement in England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E2B54-4136-4D81-BEA3-519A5823D6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By the 1890s, women’s rights activist realized that suffrage was the key to remedying other problems </a:t>
            </a:r>
          </a:p>
          <a:p>
            <a:r>
              <a:rPr lang="en-US" sz="2800" dirty="0"/>
              <a:t>Suffragettes</a:t>
            </a:r>
          </a:p>
          <a:p>
            <a:pPr lvl="1"/>
            <a:r>
              <a:rPr lang="en-US" sz="2800" dirty="0"/>
              <a:t>Came largely from the middle class </a:t>
            </a:r>
          </a:p>
          <a:p>
            <a:pPr lvl="1"/>
            <a:r>
              <a:rPr lang="en-US" sz="2800" dirty="0"/>
              <a:t>Benefited from education </a:t>
            </a:r>
          </a:p>
          <a:p>
            <a:pPr lvl="1"/>
            <a:r>
              <a:rPr lang="en-US" sz="2800" dirty="0"/>
              <a:t>Many middle class women did not have to work giving them time to become activists </a:t>
            </a:r>
          </a:p>
          <a:p>
            <a:pPr lvl="1"/>
            <a:r>
              <a:rPr lang="en-US" sz="2800" dirty="0"/>
              <a:t>Working-class women and socialists distrusted the middle class and worked toward their goals independently </a:t>
            </a:r>
          </a:p>
        </p:txBody>
      </p:sp>
    </p:spTree>
    <p:extLst>
      <p:ext uri="{BB962C8B-B14F-4D97-AF65-F5344CB8AC3E}">
        <p14:creationId xmlns:p14="http://schemas.microsoft.com/office/powerpoint/2010/main" val="3647958142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Custom 9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306786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55885775_Student does teacher does_v2.potx" id="{618315E5-C348-40CF-AD40-05C2F7C13378}" vid="{0C991BBE-F1C3-4926-9687-DBEAAE8C923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D6CA70E-ED75-4FF0-A862-8EF12B737755}">
  <ds:schemaRefs>
    <ds:schemaRef ds:uri="16c05727-aa75-4e4a-9b5f-8a80a1165891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2006/metadata/properties"/>
    <ds:schemaRef ds:uri="71af3243-3dd4-4a8d-8c0d-dd76da1f02a5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79B27744-7857-4992-B755-05855FC591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BF1ABED-93B7-45AC-A513-2CB1FF159AF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Student doesteacher does</Template>
  <TotalTime>0</TotalTime>
  <Words>799</Words>
  <Application>Microsoft Office PowerPoint</Application>
  <PresentationFormat>Widescreen</PresentationFormat>
  <Paragraphs>88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Calibri</vt:lpstr>
      <vt:lpstr>Corbel</vt:lpstr>
      <vt:lpstr>Rockwell</vt:lpstr>
      <vt:lpstr>Tahoma</vt:lpstr>
      <vt:lpstr>Basis</vt:lpstr>
      <vt:lpstr>British Politics and Society of the Victorian and Edwardian Ages</vt:lpstr>
      <vt:lpstr>PowerPoint Presentation</vt:lpstr>
      <vt:lpstr>Political Parties </vt:lpstr>
      <vt:lpstr>PowerPoint Presentation</vt:lpstr>
      <vt:lpstr>Expanded Democracy </vt:lpstr>
      <vt:lpstr>PowerPoint Presentation</vt:lpstr>
      <vt:lpstr>Groups Seeking Extended Democracy </vt:lpstr>
      <vt:lpstr>Programs of the Liberal Party </vt:lpstr>
      <vt:lpstr>Women’s Suffrage Movement in England </vt:lpstr>
      <vt:lpstr>PowerPoint Presentation</vt:lpstr>
      <vt:lpstr>PowerPoint Presentation</vt:lpstr>
      <vt:lpstr>PowerPoint Presentation</vt:lpstr>
      <vt:lpstr>The Irish Question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2019-11-13T17:32:41Z</dcterms:created>
  <dcterms:modified xsi:type="dcterms:W3CDTF">2019-11-13T18:50:39Z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