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10" r:id="rId54"/>
    <p:sldId id="308" r:id="rId55"/>
    <p:sldId id="309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4" r:id="rId6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77" autoAdjust="0"/>
    <p:restoredTop sz="94599" autoAdjust="0"/>
  </p:normalViewPr>
  <p:slideViewPr>
    <p:cSldViewPr>
      <p:cViewPr>
        <p:scale>
          <a:sx n="67" d="100"/>
          <a:sy n="67" d="100"/>
        </p:scale>
        <p:origin x="168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12/18/2019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12/18/2019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European History Final Exam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4FC5-510C-4A48-BA3D-33279655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F7B8-5DDE-42EC-A993-E1936B07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would be a negative effect of the Age of Exploration?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Spread of diseases due to the Columbian Exchange </a:t>
            </a:r>
          </a:p>
        </p:txBody>
      </p:sp>
    </p:spTree>
    <p:extLst>
      <p:ext uri="{BB962C8B-B14F-4D97-AF65-F5344CB8AC3E}">
        <p14:creationId xmlns:p14="http://schemas.microsoft.com/office/powerpoint/2010/main" val="9591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FD55-6B4F-4AC0-88BB-268F0695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670F7-0C11-4D37-8264-A7BF8CE4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independence of a number of small German states was guaranteed through what treaty?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Treaty/ Peace of Westphalia (1648)</a:t>
            </a:r>
          </a:p>
        </p:txBody>
      </p:sp>
    </p:spTree>
    <p:extLst>
      <p:ext uri="{BB962C8B-B14F-4D97-AF65-F5344CB8AC3E}">
        <p14:creationId xmlns:p14="http://schemas.microsoft.com/office/powerpoint/2010/main" val="298924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D865-6999-4C82-BBAD-FBFF1589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6542-972D-4122-9FF0-4BC58A7E3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rights of French protestants were recognized when Henry IV (Bourbon) issued the …?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Edict of Nantes </a:t>
            </a:r>
          </a:p>
        </p:txBody>
      </p:sp>
    </p:spTree>
    <p:extLst>
      <p:ext uri="{BB962C8B-B14F-4D97-AF65-F5344CB8AC3E}">
        <p14:creationId xmlns:p14="http://schemas.microsoft.com/office/powerpoint/2010/main" val="31241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6F53-A90B-4286-8C79-C6C2B8E0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D3554-993B-41F0-8AC5-D2ED9834B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term did protestants give to the Spanish (catholic) treatment of the native populations of the new world?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Black Legend </a:t>
            </a:r>
          </a:p>
        </p:txBody>
      </p:sp>
    </p:spTree>
    <p:extLst>
      <p:ext uri="{BB962C8B-B14F-4D97-AF65-F5344CB8AC3E}">
        <p14:creationId xmlns:p14="http://schemas.microsoft.com/office/powerpoint/2010/main" val="6250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9112-9B60-4FCB-83E5-84970EB7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D3EB1-F190-4A75-8DA6-6EA4E733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 had an issue with the church sponsored sale of indulgences?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Martin Luther </a:t>
            </a:r>
          </a:p>
        </p:txBody>
      </p:sp>
    </p:spTree>
    <p:extLst>
      <p:ext uri="{BB962C8B-B14F-4D97-AF65-F5344CB8AC3E}">
        <p14:creationId xmlns:p14="http://schemas.microsoft.com/office/powerpoint/2010/main" val="68232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A4CC-48E7-46FE-9052-11B2237F9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59B5-2601-4780-B611-EF2931D8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Cavalries and the Roundheads faced each other during what war?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English Civil Wars </a:t>
            </a:r>
          </a:p>
        </p:txBody>
      </p:sp>
    </p:spTree>
    <p:extLst>
      <p:ext uri="{BB962C8B-B14F-4D97-AF65-F5344CB8AC3E}">
        <p14:creationId xmlns:p14="http://schemas.microsoft.com/office/powerpoint/2010/main" val="362504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1448-9E04-4951-93ED-8A878194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97BBA-1FE0-4142-A8DB-E4ECDEAC8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Name to examples of a joint-stock company.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British East India Company and the Dutch East India Company (VOC) </a:t>
            </a:r>
          </a:p>
        </p:txBody>
      </p:sp>
    </p:spTree>
    <p:extLst>
      <p:ext uri="{BB962C8B-B14F-4D97-AF65-F5344CB8AC3E}">
        <p14:creationId xmlns:p14="http://schemas.microsoft.com/office/powerpoint/2010/main" val="35625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7B6F-CCDC-4DFF-BBA5-3E5D6C4A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11F2-8B26-48BB-8E0B-AD99F7DED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caused the Glorious Revolution of 1688?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James II appointed his catholic son the heir to the English throne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882A-AC00-4DD8-B582-70A87C87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A2959-F0C0-4B14-A6B9-8BE393B9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are the characteristics of an absolute monarch?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Held all political power, in essences the individual was the state</a:t>
            </a:r>
          </a:p>
        </p:txBody>
      </p:sp>
    </p:spTree>
    <p:extLst>
      <p:ext uri="{BB962C8B-B14F-4D97-AF65-F5344CB8AC3E}">
        <p14:creationId xmlns:p14="http://schemas.microsoft.com/office/powerpoint/2010/main" val="356907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6515-D253-4259-9243-5087FE4D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40BAC-0809-4ACA-AEE9-E98576BB5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Protestant churches were destroyed, marriages were not to be honored, and protestant schools were to be destroyed were all part of the…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Edict of Fontainebleau  </a:t>
            </a:r>
          </a:p>
        </p:txBody>
      </p:sp>
    </p:spTree>
    <p:extLst>
      <p:ext uri="{BB962C8B-B14F-4D97-AF65-F5344CB8AC3E}">
        <p14:creationId xmlns:p14="http://schemas.microsoft.com/office/powerpoint/2010/main" val="7629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Florence was the cultural center of Europe during what period in European history?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Renaissance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37C5-712F-4015-BA4C-72566D398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C473-6EC1-491C-9914-114B5C53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were Dutch Golden Age paintings different from Baroque paintings?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Baroque tends to be ornate and lighter in color </a:t>
            </a:r>
          </a:p>
        </p:txBody>
      </p:sp>
    </p:spTree>
    <p:extLst>
      <p:ext uri="{BB962C8B-B14F-4D97-AF65-F5344CB8AC3E}">
        <p14:creationId xmlns:p14="http://schemas.microsoft.com/office/powerpoint/2010/main" val="380972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149D-C043-46D6-8F09-5AB543E4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F8D1C-83F7-4AF4-BA6B-F6943006E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the term given to paintings that show ordinary people doing ordinary things.  Often associated with Dutch Golden Age era paintings.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Genre paintings</a:t>
            </a:r>
          </a:p>
        </p:txBody>
      </p:sp>
    </p:spTree>
    <p:extLst>
      <p:ext uri="{BB962C8B-B14F-4D97-AF65-F5344CB8AC3E}">
        <p14:creationId xmlns:p14="http://schemas.microsoft.com/office/powerpoint/2010/main" val="135673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9A11D-A720-4FDF-8452-F9707636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C242-9134-4E30-8C4A-35CD48DC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responsible for the growth of </a:t>
            </a:r>
            <a:r>
              <a:rPr lang="en-US" sz="3600" dirty="0" err="1"/>
              <a:t>Versaille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Louis XIV</a:t>
            </a:r>
          </a:p>
        </p:txBody>
      </p:sp>
    </p:spTree>
    <p:extLst>
      <p:ext uri="{BB962C8B-B14F-4D97-AF65-F5344CB8AC3E}">
        <p14:creationId xmlns:p14="http://schemas.microsoft.com/office/powerpoint/2010/main" val="41488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9EFC-8EC1-4990-8DB6-3908DBC0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4D234-DF91-40CD-926C-5AEDDB29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How did the location of Versailles reflect the fears of the French Monarchy?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It was far enough away to from Paris to protect Louis XIV from riots such as those during the Fronde </a:t>
            </a:r>
          </a:p>
        </p:txBody>
      </p:sp>
    </p:spTree>
    <p:extLst>
      <p:ext uri="{BB962C8B-B14F-4D97-AF65-F5344CB8AC3E}">
        <p14:creationId xmlns:p14="http://schemas.microsoft.com/office/powerpoint/2010/main" val="342529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FB5A-D0AD-4975-AAEE-C5003664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D02D-EC1D-44DF-9FF6-113FFBD7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adoption of the English Bill of Rights ensured that England differed politically from other countries in the 17</a:t>
            </a:r>
            <a:r>
              <a:rPr lang="en-US" sz="3200" baseline="30000" dirty="0"/>
              <a:t>th</a:t>
            </a:r>
            <a:r>
              <a:rPr lang="en-US" sz="3200" dirty="0"/>
              <a:t> and 18</a:t>
            </a:r>
            <a:r>
              <a:rPr lang="en-US" sz="3200" baseline="30000" dirty="0"/>
              <a:t>th</a:t>
            </a:r>
            <a:r>
              <a:rPr lang="en-US" sz="3200" dirty="0"/>
              <a:t> centuries in what way?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They were a constitutional monarchy</a:t>
            </a:r>
          </a:p>
        </p:txBody>
      </p:sp>
    </p:spTree>
    <p:extLst>
      <p:ext uri="{BB962C8B-B14F-4D97-AF65-F5344CB8AC3E}">
        <p14:creationId xmlns:p14="http://schemas.microsoft.com/office/powerpoint/2010/main" val="17785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783F6-7DB7-4C70-8035-EAF1D9DE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1A296-9F23-4D09-82E9-F5E46C2D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gave rise to Baroque art?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It was a catholic response to the Protestant Reformation</a:t>
            </a:r>
          </a:p>
        </p:txBody>
      </p:sp>
    </p:spTree>
    <p:extLst>
      <p:ext uri="{BB962C8B-B14F-4D97-AF65-F5344CB8AC3E}">
        <p14:creationId xmlns:p14="http://schemas.microsoft.com/office/powerpoint/2010/main" val="401998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82A5-1AE1-4D81-B51D-9B7E37F0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28B6-334C-40A6-B779-2A5C7E202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 is considered the most enlightened of the enlighten monarchs?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Joseph II of Austria </a:t>
            </a:r>
          </a:p>
        </p:txBody>
      </p:sp>
    </p:spTree>
    <p:extLst>
      <p:ext uri="{BB962C8B-B14F-4D97-AF65-F5344CB8AC3E}">
        <p14:creationId xmlns:p14="http://schemas.microsoft.com/office/powerpoint/2010/main" val="234659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B855-663D-4BC0-9CF4-D9F6822A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D3678-5B5F-4D46-9BA0-9AC9003C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Deism was adopted by who?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Enlightenment thinkers </a:t>
            </a:r>
          </a:p>
        </p:txBody>
      </p:sp>
    </p:spTree>
    <p:extLst>
      <p:ext uri="{BB962C8B-B14F-4D97-AF65-F5344CB8AC3E}">
        <p14:creationId xmlns:p14="http://schemas.microsoft.com/office/powerpoint/2010/main" val="17434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75B3-4EEA-45C9-9D53-3A1B4E4A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D401-3091-4AC7-9362-B15A642D6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are the characteristics of an enlightened ruler?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Religious toleration, increased access to education, and stream lined legal codes </a:t>
            </a:r>
          </a:p>
        </p:txBody>
      </p:sp>
    </p:spTree>
    <p:extLst>
      <p:ext uri="{BB962C8B-B14F-4D97-AF65-F5344CB8AC3E}">
        <p14:creationId xmlns:p14="http://schemas.microsoft.com/office/powerpoint/2010/main" val="10792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731-284C-4EAB-BCD3-29E856C2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F2C21-9A02-4853-9E98-6F6474586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developed the heliocentric theory?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Copernicus </a:t>
            </a:r>
          </a:p>
        </p:txBody>
      </p:sp>
    </p:spTree>
    <p:extLst>
      <p:ext uri="{BB962C8B-B14F-4D97-AF65-F5344CB8AC3E}">
        <p14:creationId xmlns:p14="http://schemas.microsoft.com/office/powerpoint/2010/main" val="418697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C7B9-731D-4E28-A7F5-764254A1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047BD-AB55-4B7F-AF17-BCAACC5BC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would account for an increase in Europe’s population between 1400 and 1600?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eradication of the Bubonic Plague </a:t>
            </a:r>
          </a:p>
        </p:txBody>
      </p:sp>
    </p:spTree>
    <p:extLst>
      <p:ext uri="{BB962C8B-B14F-4D97-AF65-F5344CB8AC3E}">
        <p14:creationId xmlns:p14="http://schemas.microsoft.com/office/powerpoint/2010/main" val="16712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4BEA-5406-4B19-891D-03A62ABC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F6BB-9BBE-4B07-883B-AF95D4E21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Economic self-sufficiency was only achievable through…?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favorable balance of trade</a:t>
            </a:r>
          </a:p>
        </p:txBody>
      </p:sp>
    </p:spTree>
    <p:extLst>
      <p:ext uri="{BB962C8B-B14F-4D97-AF65-F5344CB8AC3E}">
        <p14:creationId xmlns:p14="http://schemas.microsoft.com/office/powerpoint/2010/main" val="206567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6C74-CA24-447A-850B-DF49DA72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6F61E-DC54-46EE-9D13-974C9F0E1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Conservatism was championed by the European powers at this meeting in 1815?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Congress of Vienna </a:t>
            </a:r>
          </a:p>
        </p:txBody>
      </p:sp>
    </p:spTree>
    <p:extLst>
      <p:ext uri="{BB962C8B-B14F-4D97-AF65-F5344CB8AC3E}">
        <p14:creationId xmlns:p14="http://schemas.microsoft.com/office/powerpoint/2010/main" val="128177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0559-56B9-4F26-A465-4C99A40C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2D76-255A-4348-B4AE-A7F7C6CF5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individual was the champion of conservatism at the Congress of Vienna in 1815?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Klemens</a:t>
            </a:r>
            <a:r>
              <a:rPr lang="en-US" sz="3600" dirty="0"/>
              <a:t> von Metternich </a:t>
            </a:r>
          </a:p>
        </p:txBody>
      </p:sp>
    </p:spTree>
    <p:extLst>
      <p:ext uri="{BB962C8B-B14F-4D97-AF65-F5344CB8AC3E}">
        <p14:creationId xmlns:p14="http://schemas.microsoft.com/office/powerpoint/2010/main" val="99016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7393-7B98-4105-BA08-A14A736B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3BC6B-AAEC-4C9E-9418-663A2C602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Who </a:t>
            </a:r>
            <a:r>
              <a:rPr lang="en-US" sz="3200" dirty="0" err="1"/>
              <a:t>difed</a:t>
            </a:r>
            <a:r>
              <a:rPr lang="en-US" sz="3200" dirty="0"/>
              <a:t> absolute authority by committing to a constitution in 1788? 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National Assembly </a:t>
            </a:r>
          </a:p>
        </p:txBody>
      </p:sp>
    </p:spTree>
    <p:extLst>
      <p:ext uri="{BB962C8B-B14F-4D97-AF65-F5344CB8AC3E}">
        <p14:creationId xmlns:p14="http://schemas.microsoft.com/office/powerpoint/2010/main" val="251765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2F94-B816-4299-AEF6-A1A6AD96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6311-5C74-45E2-B6A3-31612C655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What were the causes of the French Revolution?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Absolutist form of government, inequality of the estates, and famine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33241-4626-4447-8780-BB8ECC62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8BB64-648C-490E-BF5E-EB21EB80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828800"/>
            <a:ext cx="9144000" cy="4267200"/>
          </a:xfrm>
        </p:spPr>
        <p:txBody>
          <a:bodyPr>
            <a:noAutofit/>
          </a:bodyPr>
          <a:lstStyle/>
          <a:p>
            <a:r>
              <a:rPr lang="en-US" sz="3600" dirty="0"/>
              <a:t>What artistic movement emerged in the 19</a:t>
            </a:r>
            <a:r>
              <a:rPr lang="en-US" sz="3600" baseline="30000" dirty="0"/>
              <a:t>th</a:t>
            </a:r>
            <a:r>
              <a:rPr lang="en-US" sz="3600" dirty="0"/>
              <a:t> century as a response to the Industrial Revolution?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Romanticism </a:t>
            </a:r>
          </a:p>
        </p:txBody>
      </p:sp>
    </p:spTree>
    <p:extLst>
      <p:ext uri="{BB962C8B-B14F-4D97-AF65-F5344CB8AC3E}">
        <p14:creationId xmlns:p14="http://schemas.microsoft.com/office/powerpoint/2010/main" val="118096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58DF-3F69-4274-B064-79D3615D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90F3-92B8-4367-BB6B-2470A4565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nations were a part of a coalition, “forces against me”, against Napoleon?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Britain, Prussia, Russia, and Austria </a:t>
            </a:r>
          </a:p>
        </p:txBody>
      </p:sp>
    </p:spTree>
    <p:extLst>
      <p:ext uri="{BB962C8B-B14F-4D97-AF65-F5344CB8AC3E}">
        <p14:creationId xmlns:p14="http://schemas.microsoft.com/office/powerpoint/2010/main" val="22963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4F75-6BCE-4164-8794-26C9FBF1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54797-9B33-439D-81C8-DA4316334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Hundred Days?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period when Napoleon briefly returned to power in 1815</a:t>
            </a:r>
          </a:p>
        </p:txBody>
      </p:sp>
    </p:spTree>
    <p:extLst>
      <p:ext uri="{BB962C8B-B14F-4D97-AF65-F5344CB8AC3E}">
        <p14:creationId xmlns:p14="http://schemas.microsoft.com/office/powerpoint/2010/main" val="15545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368E4-83A1-4784-A303-66D26690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EDE8-0602-401B-8E27-429B19723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lasting legacy of Napoleon’s conquest?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His legal codes (Napoleonic Code)</a:t>
            </a:r>
          </a:p>
        </p:txBody>
      </p:sp>
    </p:spTree>
    <p:extLst>
      <p:ext uri="{BB962C8B-B14F-4D97-AF65-F5344CB8AC3E}">
        <p14:creationId xmlns:p14="http://schemas.microsoft.com/office/powerpoint/2010/main" val="326349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E0F6-418C-4E1C-B0E2-F7C6F074D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0A6B2-FF9B-4E99-A5C0-76611344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European power resisted Napoleonic France and was never invaded?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Great Britain</a:t>
            </a:r>
          </a:p>
        </p:txBody>
      </p:sp>
    </p:spTree>
    <p:extLst>
      <p:ext uri="{BB962C8B-B14F-4D97-AF65-F5344CB8AC3E}">
        <p14:creationId xmlns:p14="http://schemas.microsoft.com/office/powerpoint/2010/main" val="19948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959C-4930-464E-91C1-754BC090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80B75-36B3-4B5F-AC3D-872DD0776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steep drop in population after 1600 would most likely be caused by…?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Wars </a:t>
            </a:r>
          </a:p>
        </p:txBody>
      </p:sp>
    </p:spTree>
    <p:extLst>
      <p:ext uri="{BB962C8B-B14F-4D97-AF65-F5344CB8AC3E}">
        <p14:creationId xmlns:p14="http://schemas.microsoft.com/office/powerpoint/2010/main" val="333195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0275-DF86-4897-B984-E38B26AA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C883F-DA45-4CC0-81C0-F36B09A13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He wrote about the plight of the proletariat and later becomes a founding partner of the communist economic ideology?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Fredrich Engels </a:t>
            </a:r>
          </a:p>
        </p:txBody>
      </p:sp>
    </p:spTree>
    <p:extLst>
      <p:ext uri="{BB962C8B-B14F-4D97-AF65-F5344CB8AC3E}">
        <p14:creationId xmlns:p14="http://schemas.microsoft.com/office/powerpoint/2010/main" val="335599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57C0-5C52-45BE-AE2C-6EB73467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73D82-4C50-4CAD-968B-E7A84CF05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created a free trade region in the German principalities of central Europe?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Zollverein </a:t>
            </a:r>
          </a:p>
        </p:txBody>
      </p:sp>
    </p:spTree>
    <p:extLst>
      <p:ext uri="{BB962C8B-B14F-4D97-AF65-F5344CB8AC3E}">
        <p14:creationId xmlns:p14="http://schemas.microsoft.com/office/powerpoint/2010/main" val="10416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2373-FC96-453D-899F-E0382760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2F51E-05E3-4F2B-A4DD-DB1D0B2C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concert of Europe?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It was designed to settle disputes between the European powers </a:t>
            </a:r>
          </a:p>
        </p:txBody>
      </p:sp>
    </p:spTree>
    <p:extLst>
      <p:ext uri="{BB962C8B-B14F-4D97-AF65-F5344CB8AC3E}">
        <p14:creationId xmlns:p14="http://schemas.microsoft.com/office/powerpoint/2010/main" val="394578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67F5-9E2D-441E-A2CB-918B4F6A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EE870-A037-4F75-84D9-4B393AE69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shattered the concert of Europe that had existed since the Congress of Vienna in 1815?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Crimean War </a:t>
            </a:r>
          </a:p>
        </p:txBody>
      </p:sp>
    </p:spTree>
    <p:extLst>
      <p:ext uri="{BB962C8B-B14F-4D97-AF65-F5344CB8AC3E}">
        <p14:creationId xmlns:p14="http://schemas.microsoft.com/office/powerpoint/2010/main" val="40887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4D2FD-0C5D-4B48-BD63-8D752DA4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63C5C-5D61-4D68-83DD-49604721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purpose of the British Corn Laws of the early 1800s?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To protect British grain producers from imports</a:t>
            </a:r>
          </a:p>
        </p:txBody>
      </p:sp>
    </p:spTree>
    <p:extLst>
      <p:ext uri="{BB962C8B-B14F-4D97-AF65-F5344CB8AC3E}">
        <p14:creationId xmlns:p14="http://schemas.microsoft.com/office/powerpoint/2010/main" val="5183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A55A-57CF-491B-B544-3F4FEC8E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39D7-96AE-49BC-BD6E-4B7D9030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revolutions of 1830 and 1848 were caused in part by what political ideology?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Liberalism </a:t>
            </a:r>
          </a:p>
        </p:txBody>
      </p:sp>
    </p:spTree>
    <p:extLst>
      <p:ext uri="{BB962C8B-B14F-4D97-AF65-F5344CB8AC3E}">
        <p14:creationId xmlns:p14="http://schemas.microsoft.com/office/powerpoint/2010/main" val="92927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FB43-9216-4BEA-B465-FE305E43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71ED-F596-47F9-8ED3-C9283CAF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 was key difference between early colonization and imperialism?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Europeans were seeking raw materials and new markets </a:t>
            </a:r>
          </a:p>
        </p:txBody>
      </p:sp>
    </p:spTree>
    <p:extLst>
      <p:ext uri="{BB962C8B-B14F-4D97-AF65-F5344CB8AC3E}">
        <p14:creationId xmlns:p14="http://schemas.microsoft.com/office/powerpoint/2010/main" val="320797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2E15-D6CF-4475-AB76-60D9BECA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8EA78-69E9-4E77-9FB6-F6D1DACC4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Adam Smith introduced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Laissez-faire economics </a:t>
            </a:r>
          </a:p>
        </p:txBody>
      </p:sp>
    </p:spTree>
    <p:extLst>
      <p:ext uri="{BB962C8B-B14F-4D97-AF65-F5344CB8AC3E}">
        <p14:creationId xmlns:p14="http://schemas.microsoft.com/office/powerpoint/2010/main" val="2593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95F5-739D-4B09-9F86-ABCFAFE5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72519-6C34-4AF5-AB28-A60F807A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Europeans divided Africa among themselves at …?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Berlin Conference of 1884-1885</a:t>
            </a:r>
          </a:p>
        </p:txBody>
      </p:sp>
    </p:spTree>
    <p:extLst>
      <p:ext uri="{BB962C8B-B14F-4D97-AF65-F5344CB8AC3E}">
        <p14:creationId xmlns:p14="http://schemas.microsoft.com/office/powerpoint/2010/main" val="43922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50D87-FA18-4277-9C17-C0DB0D87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0A2CB-6DCA-46CD-B288-31554416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lead to imperialist expansion and was an economic problem faced by European nations in the late 19</a:t>
            </a:r>
            <a:r>
              <a:rPr lang="en-US" sz="3200" baseline="30000" dirty="0"/>
              <a:t>th</a:t>
            </a:r>
            <a:r>
              <a:rPr lang="en-US" sz="3200" dirty="0"/>
              <a:t> century?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Overproduction of manufactured goods </a:t>
            </a:r>
          </a:p>
        </p:txBody>
      </p:sp>
    </p:spTree>
    <p:extLst>
      <p:ext uri="{BB962C8B-B14F-4D97-AF65-F5344CB8AC3E}">
        <p14:creationId xmlns:p14="http://schemas.microsoft.com/office/powerpoint/2010/main" val="24253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B905-CCDF-4A9E-93BB-183E119F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269A1-9CB4-4E12-A588-F76CD797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policy did the French pursue during the Thirty Years War?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Supporting the protestants in the HRE even thought France was Catholic. </a:t>
            </a:r>
          </a:p>
        </p:txBody>
      </p:sp>
    </p:spTree>
    <p:extLst>
      <p:ext uri="{BB962C8B-B14F-4D97-AF65-F5344CB8AC3E}">
        <p14:creationId xmlns:p14="http://schemas.microsoft.com/office/powerpoint/2010/main" val="400025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DE68-6625-4DF6-B73A-C2988DA9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46E0-6C6E-4394-8A24-50ED22AF1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idea that different peoples had distinct historical missions describes what ideology of the mid to late 19</a:t>
            </a:r>
            <a:r>
              <a:rPr lang="en-US" sz="3600" baseline="30000" dirty="0"/>
              <a:t>th</a:t>
            </a:r>
            <a:r>
              <a:rPr lang="en-US" sz="3600" dirty="0"/>
              <a:t> century?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Nationalism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3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2494-938E-472C-9E53-29F46185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2398B-BE2F-4D17-9971-C77C57182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a justification of European imperialism?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Social Darwinism</a:t>
            </a:r>
          </a:p>
        </p:txBody>
      </p:sp>
    </p:spTree>
    <p:extLst>
      <p:ext uri="{BB962C8B-B14F-4D97-AF65-F5344CB8AC3E}">
        <p14:creationId xmlns:p14="http://schemas.microsoft.com/office/powerpoint/2010/main" val="25151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B36-B292-4410-8B7C-9DA8CE5F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9E1F-0E9B-4290-AED7-27B23291A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believed that Germany had to unite through blood and iron?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Otto von Bismarck </a:t>
            </a:r>
          </a:p>
        </p:txBody>
      </p:sp>
    </p:spTree>
    <p:extLst>
      <p:ext uri="{BB962C8B-B14F-4D97-AF65-F5344CB8AC3E}">
        <p14:creationId xmlns:p14="http://schemas.microsoft.com/office/powerpoint/2010/main" val="24982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EBB3-00CD-49D3-BD52-F74BBD5FD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2436-C21B-4693-8418-2B7209611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nation did Prussia defeat in 1870.  Victory paved the way to unification.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France (Franco-Prussian War) </a:t>
            </a:r>
          </a:p>
        </p:txBody>
      </p:sp>
    </p:spTree>
    <p:extLst>
      <p:ext uri="{BB962C8B-B14F-4D97-AF65-F5344CB8AC3E}">
        <p14:creationId xmlns:p14="http://schemas.microsoft.com/office/powerpoint/2010/main" val="275025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26E1-E2E1-4B6D-861E-AE8BBAE9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D04D-3C78-41ED-AA67-E668ACFA2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were the causes of WWI?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Militarism, Alliances, Imperialism, and Nationalism </a:t>
            </a:r>
          </a:p>
        </p:txBody>
      </p:sp>
    </p:spTree>
    <p:extLst>
      <p:ext uri="{BB962C8B-B14F-4D97-AF65-F5344CB8AC3E}">
        <p14:creationId xmlns:p14="http://schemas.microsoft.com/office/powerpoint/2010/main" val="360965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0A8B-9962-4E18-A9C7-E78EDAE3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665A5-816A-423E-87EC-813F5246E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Western Front of WWI was predominantly in what country?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France </a:t>
            </a:r>
          </a:p>
        </p:txBody>
      </p:sp>
    </p:spTree>
    <p:extLst>
      <p:ext uri="{BB962C8B-B14F-4D97-AF65-F5344CB8AC3E}">
        <p14:creationId xmlns:p14="http://schemas.microsoft.com/office/powerpoint/2010/main" val="30835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0F5E-C66D-41DD-9F6D-49A8F2E9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32B9-5468-4CEE-8BAB-A13880CDD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ideas of Marx inspired what 20</a:t>
            </a:r>
            <a:r>
              <a:rPr lang="en-US" sz="3600" baseline="30000" dirty="0"/>
              <a:t>th</a:t>
            </a:r>
            <a:r>
              <a:rPr lang="en-US" sz="3600" dirty="0"/>
              <a:t> century figure to lead a communist revolution?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Lenin </a:t>
            </a:r>
          </a:p>
        </p:txBody>
      </p:sp>
    </p:spTree>
    <p:extLst>
      <p:ext uri="{BB962C8B-B14F-4D97-AF65-F5344CB8AC3E}">
        <p14:creationId xmlns:p14="http://schemas.microsoft.com/office/powerpoint/2010/main" val="10528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6DEA3-3EC3-4DAE-AADD-7175E9A4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E0C3-D681-4E88-9030-915A06CF5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purpose of the Balfour Declaration of 1917?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 create a Jewish home state </a:t>
            </a:r>
          </a:p>
        </p:txBody>
      </p:sp>
    </p:spTree>
    <p:extLst>
      <p:ext uri="{BB962C8B-B14F-4D97-AF65-F5344CB8AC3E}">
        <p14:creationId xmlns:p14="http://schemas.microsoft.com/office/powerpoint/2010/main" val="373279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803F-3D09-4362-9278-CF64F32A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F22E7-A0BD-429B-842E-47A7F92DF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Adolf Hitler laid his vision for Germany in what work?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Mein </a:t>
            </a:r>
            <a:r>
              <a:rPr lang="en-US" sz="3600" dirty="0" err="1"/>
              <a:t>Kampf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6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0DB5-62F8-456A-A974-5A914AAB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24E6A-CC41-4E6E-B35F-50CE4A5E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allied strategy towards Hitler in the 1930s?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Appeasement </a:t>
            </a:r>
          </a:p>
        </p:txBody>
      </p:sp>
    </p:spTree>
    <p:extLst>
      <p:ext uri="{BB962C8B-B14F-4D97-AF65-F5344CB8AC3E}">
        <p14:creationId xmlns:p14="http://schemas.microsoft.com/office/powerpoint/2010/main" val="12854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ADEC-5A10-4A78-8733-D36BB245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BD92-B707-4923-9285-C683D26C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theological difference between Calvinism and Lutheranism?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Predestination</a:t>
            </a:r>
          </a:p>
        </p:txBody>
      </p:sp>
    </p:spTree>
    <p:extLst>
      <p:ext uri="{BB962C8B-B14F-4D97-AF65-F5344CB8AC3E}">
        <p14:creationId xmlns:p14="http://schemas.microsoft.com/office/powerpoint/2010/main" val="317422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D0C5-44A4-4335-A014-67874202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C07D-6253-4986-B231-9D4334D4A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 proposed an “iron curtain” had fallen across Europe?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Winston Churchill </a:t>
            </a:r>
          </a:p>
        </p:txBody>
      </p:sp>
    </p:spTree>
    <p:extLst>
      <p:ext uri="{BB962C8B-B14F-4D97-AF65-F5344CB8AC3E}">
        <p14:creationId xmlns:p14="http://schemas.microsoft.com/office/powerpoint/2010/main" val="104567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F3D2-9485-48EC-ACC8-C3E81738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3E4F-2AEE-4595-A0D6-E5403231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Cuban Missile Crisis lead to the collapse of support for what Soviet leader?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Khrushchev </a:t>
            </a:r>
          </a:p>
        </p:txBody>
      </p:sp>
    </p:spTree>
    <p:extLst>
      <p:ext uri="{BB962C8B-B14F-4D97-AF65-F5344CB8AC3E}">
        <p14:creationId xmlns:p14="http://schemas.microsoft.com/office/powerpoint/2010/main" val="302738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73A5-E5EA-41A2-8785-C1EFCE38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CE3EE-F318-4F13-8289-F9EC3B93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perestroika?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restructuring of the command economy of the Soviet Union </a:t>
            </a:r>
          </a:p>
        </p:txBody>
      </p:sp>
    </p:spTree>
    <p:extLst>
      <p:ext uri="{BB962C8B-B14F-4D97-AF65-F5344CB8AC3E}">
        <p14:creationId xmlns:p14="http://schemas.microsoft.com/office/powerpoint/2010/main" val="61553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5E93B-B32E-4FEB-860A-9A55760B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57FC4-FDB1-4711-A2DF-C7910A16E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European Economic Community (EEC) was founded around an agreement about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Coal and Steel Production </a:t>
            </a:r>
          </a:p>
        </p:txBody>
      </p:sp>
    </p:spTree>
    <p:extLst>
      <p:ext uri="{BB962C8B-B14F-4D97-AF65-F5344CB8AC3E}">
        <p14:creationId xmlns:p14="http://schemas.microsoft.com/office/powerpoint/2010/main" val="316852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DE62-F3AC-46A6-BE33-10F018D8B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724DB-92B8-45A5-98D6-3AE79CB61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Greater participation in the work force effected what demographic in Europe since the 1950s?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Women </a:t>
            </a:r>
          </a:p>
        </p:txBody>
      </p:sp>
    </p:spTree>
    <p:extLst>
      <p:ext uri="{BB962C8B-B14F-4D97-AF65-F5344CB8AC3E}">
        <p14:creationId xmlns:p14="http://schemas.microsoft.com/office/powerpoint/2010/main" val="13420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188D-6589-4A74-9582-DF02F603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506D-0FAD-4BF0-8AE3-380699F0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What programs would the “Welfare State” undertake?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Free or subsidized healthcare, social security, unemployment insurance </a:t>
            </a:r>
          </a:p>
        </p:txBody>
      </p:sp>
    </p:spTree>
    <p:extLst>
      <p:ext uri="{BB962C8B-B14F-4D97-AF65-F5344CB8AC3E}">
        <p14:creationId xmlns:p14="http://schemas.microsoft.com/office/powerpoint/2010/main" val="19096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F343-D158-422A-833E-863D21D3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B3A2-2DB5-4FB0-8AC7-A74C64AAD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nation did not adopt the Euro in 2002?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Great Britain </a:t>
            </a:r>
          </a:p>
        </p:txBody>
      </p:sp>
    </p:spTree>
    <p:extLst>
      <p:ext uri="{BB962C8B-B14F-4D97-AF65-F5344CB8AC3E}">
        <p14:creationId xmlns:p14="http://schemas.microsoft.com/office/powerpoint/2010/main" val="278452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9AE2-9F83-4EF7-A6BA-9CFC4FF0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62B4-A520-4145-8CDD-DA945317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Due to an increase in access to higher education this group saw a rise in statues in the second half of the 20</a:t>
            </a:r>
            <a:r>
              <a:rPr lang="en-US" sz="3200" baseline="30000" dirty="0"/>
              <a:t>th</a:t>
            </a:r>
            <a:r>
              <a:rPr lang="en-US" sz="3200" dirty="0"/>
              <a:t> century?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Middle Class</a:t>
            </a:r>
          </a:p>
        </p:txBody>
      </p:sp>
    </p:spTree>
    <p:extLst>
      <p:ext uri="{BB962C8B-B14F-4D97-AF65-F5344CB8AC3E}">
        <p14:creationId xmlns:p14="http://schemas.microsoft.com/office/powerpoint/2010/main" val="239707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8759-55BB-4117-8E48-DFA6D1AC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10DDD-AE37-4F0A-BAB8-CCAF3038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Brexit?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movement to separate Britain from the European Union </a:t>
            </a:r>
          </a:p>
        </p:txBody>
      </p:sp>
    </p:spTree>
    <p:extLst>
      <p:ext uri="{BB962C8B-B14F-4D97-AF65-F5344CB8AC3E}">
        <p14:creationId xmlns:p14="http://schemas.microsoft.com/office/powerpoint/2010/main" val="12432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186C-5FC9-42C7-A774-1B15A770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804F-BCB4-48BA-BF0D-DCB4FC9E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a geographical difference between Calvinism and Lutheranism?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Lutherans were more likely to be a majority within a state </a:t>
            </a:r>
          </a:p>
        </p:txBody>
      </p:sp>
    </p:spTree>
    <p:extLst>
      <p:ext uri="{BB962C8B-B14F-4D97-AF65-F5344CB8AC3E}">
        <p14:creationId xmlns:p14="http://schemas.microsoft.com/office/powerpoint/2010/main" val="36779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EE17-A5E0-43A5-BF25-3A6D1644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19509-FBDE-47C8-B3B4-133DEB38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leading economic center in Europe in the 17</a:t>
            </a:r>
            <a:r>
              <a:rPr lang="en-US" sz="3600" baseline="30000" dirty="0"/>
              <a:t>th</a:t>
            </a:r>
            <a:r>
              <a:rPr lang="en-US" sz="3600" dirty="0"/>
              <a:t> century?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Amsterdam </a:t>
            </a:r>
          </a:p>
        </p:txBody>
      </p:sp>
    </p:spTree>
    <p:extLst>
      <p:ext uri="{BB962C8B-B14F-4D97-AF65-F5344CB8AC3E}">
        <p14:creationId xmlns:p14="http://schemas.microsoft.com/office/powerpoint/2010/main" val="35369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8322-BEFE-403F-8014-2F7BED4D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DD71-A5F2-4756-8354-A50BA4CCB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What was a key difference between the early colonization conducted by the Portuguese and the Spanish?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Portuguese tended to remain along the coast while the Spanish built a large empire in the Americas </a:t>
            </a:r>
          </a:p>
        </p:txBody>
      </p:sp>
    </p:spTree>
    <p:extLst>
      <p:ext uri="{BB962C8B-B14F-4D97-AF65-F5344CB8AC3E}">
        <p14:creationId xmlns:p14="http://schemas.microsoft.com/office/powerpoint/2010/main" val="22636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449</TotalTime>
  <Words>1196</Words>
  <Application>Microsoft Office PowerPoint</Application>
  <PresentationFormat>Custom</PresentationFormat>
  <Paragraphs>329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Consolas</vt:lpstr>
      <vt:lpstr>Corbel</vt:lpstr>
      <vt:lpstr>Chalkboard 16x9</vt:lpstr>
      <vt:lpstr>AP European History Final Exam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Final Exam Review</dc:title>
  <dc:creator>Phillip Thurmond</dc:creator>
  <cp:lastModifiedBy>Phillip Thurmond</cp:lastModifiedBy>
  <cp:revision>28</cp:revision>
  <dcterms:created xsi:type="dcterms:W3CDTF">2019-12-18T13:03:45Z</dcterms:created>
  <dcterms:modified xsi:type="dcterms:W3CDTF">2019-12-18T20:33:21Z</dcterms:modified>
</cp:coreProperties>
</file>