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28" r:id="rId4"/>
  </p:sldMasterIdLst>
  <p:notesMasterIdLst>
    <p:notesMasterId r:id="rId40"/>
  </p:notesMasterIdLst>
  <p:handoutMasterIdLst>
    <p:handoutMasterId r:id="rId41"/>
  </p:handoutMasterIdLst>
  <p:sldIdLst>
    <p:sldId id="276" r:id="rId5"/>
    <p:sldId id="257" r:id="rId6"/>
    <p:sldId id="258" r:id="rId7"/>
    <p:sldId id="259" r:id="rId8"/>
    <p:sldId id="273" r:id="rId9"/>
    <p:sldId id="260" r:id="rId10"/>
    <p:sldId id="261" r:id="rId11"/>
    <p:sldId id="271" r:id="rId12"/>
    <p:sldId id="278" r:id="rId13"/>
    <p:sldId id="262" r:id="rId14"/>
    <p:sldId id="275" r:id="rId15"/>
    <p:sldId id="263" r:id="rId16"/>
    <p:sldId id="264" r:id="rId17"/>
    <p:sldId id="272" r:id="rId18"/>
    <p:sldId id="265" r:id="rId19"/>
    <p:sldId id="266" r:id="rId20"/>
    <p:sldId id="267" r:id="rId21"/>
    <p:sldId id="268" r:id="rId22"/>
    <p:sldId id="269" r:id="rId23"/>
    <p:sldId id="270" r:id="rId24"/>
    <p:sldId id="279" r:id="rId25"/>
    <p:sldId id="290" r:id="rId26"/>
    <p:sldId id="280" r:id="rId27"/>
    <p:sldId id="292" r:id="rId28"/>
    <p:sldId id="281" r:id="rId29"/>
    <p:sldId id="293" r:id="rId30"/>
    <p:sldId id="282" r:id="rId31"/>
    <p:sldId id="285" r:id="rId32"/>
    <p:sldId id="294" r:id="rId33"/>
    <p:sldId id="283" r:id="rId34"/>
    <p:sldId id="295" r:id="rId35"/>
    <p:sldId id="284" r:id="rId36"/>
    <p:sldId id="286" r:id="rId37"/>
    <p:sldId id="289" r:id="rId38"/>
    <p:sldId id="29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972"/>
    <a:srgbClr val="3A4560"/>
    <a:srgbClr val="003B58"/>
    <a:srgbClr val="244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62EC2-9403-4E3F-B9EE-AC16CAC60F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E89550C-613B-478E-B802-C73E628524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69C108-6DA3-45F2-AE7E-50E80854775B}" type="datetimeFigureOut">
              <a:rPr lang="en-US" smtClean="0"/>
              <a:t>4/13/2020</a:t>
            </a:fld>
            <a:endParaRPr lang="en-US" dirty="0"/>
          </a:p>
        </p:txBody>
      </p:sp>
      <p:sp>
        <p:nvSpPr>
          <p:cNvPr id="4" name="Footer Placeholder 3">
            <a:extLst>
              <a:ext uri="{FF2B5EF4-FFF2-40B4-BE49-F238E27FC236}">
                <a16:creationId xmlns:a16="http://schemas.microsoft.com/office/drawing/2014/main" id="{D4013C7E-277B-477F-B8EF-FBEECB8A1F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496058-9ECC-48B6-8A85-7E3A3E39E8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6ED09B-8056-4B81-BB5B-ECA7E0231E72}" type="slidenum">
              <a:rPr lang="en-US" smtClean="0"/>
              <a:t>‹#›</a:t>
            </a:fld>
            <a:endParaRPr lang="en-US" dirty="0"/>
          </a:p>
        </p:txBody>
      </p:sp>
    </p:spTree>
    <p:extLst>
      <p:ext uri="{BB962C8B-B14F-4D97-AF65-F5344CB8AC3E}">
        <p14:creationId xmlns:p14="http://schemas.microsoft.com/office/powerpoint/2010/main" val="24753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A73B2-5605-4CC4-ADC6-622651651079}" type="datetimeFigureOut">
              <a:rPr lang="en-US" smtClean="0"/>
              <a:t>4/13/2020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D664B-377C-4B68-AF4E-EBDA643118DF}" type="slidenum">
              <a:rPr lang="en-US" smtClean="0"/>
              <a:t>‹#›</a:t>
            </a:fld>
            <a:endParaRPr lang="en-US" dirty="0"/>
          </a:p>
        </p:txBody>
      </p:sp>
    </p:spTree>
    <p:extLst>
      <p:ext uri="{BB962C8B-B14F-4D97-AF65-F5344CB8AC3E}">
        <p14:creationId xmlns:p14="http://schemas.microsoft.com/office/powerpoint/2010/main" val="36724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t>4/13/2020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62C4-EDD9-4389-A98B-B87ECEA2A816}" type="datetimeFigureOut">
              <a:rPr lang="en-US" smtClean="0"/>
              <a:t>4/13/2020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E5059C3-6A89-4494-99FF-5A4D6FFD50EB}" type="datetimeFigureOut">
              <a:rPr lang="en-US" smtClean="0"/>
              <a:t>4/13/2020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4/13/2020</a:t>
            </a:fld>
            <a:endParaRPr lang="en-US" dirty="0"/>
          </a:p>
        </p:txBody>
      </p:sp>
      <p:sp>
        <p:nvSpPr>
          <p:cNvPr id="9" name="Footer Placeholder 8"/>
          <p:cNvSpPr>
            <a:spLocks noGrp="1"/>
          </p:cNvSpPr>
          <p:nvPr>
            <p:ph type="ftr" sz="quarter" idx="11"/>
          </p:nvPr>
        </p:nvSpPr>
        <p:spPr/>
        <p:txBody>
          <a:bodyPr/>
          <a:lstStyle/>
          <a:p>
            <a:r>
              <a:rPr lang="en-US" dirty="0"/>
              <a:t>
              </a:t>
            </a:r>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BC1C18-307B-4F68-A007-B5B542270E8D}" type="datetimeFigureOut">
              <a:rPr lang="en-US" smtClean="0"/>
              <a:t>4/13/2020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588993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4/13/2020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4/13/2020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7D525BB-DA17-4BA0-B3C8-3AC3ABC827E6}" type="datetimeFigureOut">
              <a:rPr lang="en-US" smtClean="0"/>
              <a:t>4/13/2020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
              </a:t>
            </a:r>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6C4C9A-3960-41CF-A4E9-2A8FB932454B}" type="datetimeFigureOut">
              <a:rPr lang="en-US" smtClean="0"/>
              <a:t>4/13/2020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
              </a:t>
            </a:r>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BC1C18-307B-4F68-A007-B5B542270E8D}" type="datetimeFigureOut">
              <a:rPr lang="en-US" smtClean="0"/>
              <a:t>4/13/2020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
              </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1293-5777-44F9-A57A-67F70C186804}"/>
              </a:ext>
            </a:extLst>
          </p:cNvPr>
          <p:cNvSpPr>
            <a:spLocks noGrp="1"/>
          </p:cNvSpPr>
          <p:nvPr>
            <p:ph type="ctrTitle"/>
          </p:nvPr>
        </p:nvSpPr>
        <p:spPr>
          <a:xfrm>
            <a:off x="5458969" y="2386744"/>
            <a:ext cx="5928358" cy="1645920"/>
          </a:xfrm>
        </p:spPr>
        <p:txBody>
          <a:bodyPr>
            <a:normAutofit/>
          </a:bodyPr>
          <a:lstStyle/>
          <a:p>
            <a:r>
              <a:rPr lang="en-US" dirty="0"/>
              <a:t>Age of Imperialism </a:t>
            </a:r>
          </a:p>
        </p:txBody>
      </p:sp>
      <p:sp>
        <p:nvSpPr>
          <p:cNvPr id="3" name="Subtitle 2">
            <a:extLst>
              <a:ext uri="{FF2B5EF4-FFF2-40B4-BE49-F238E27FC236}">
                <a16:creationId xmlns:a16="http://schemas.microsoft.com/office/drawing/2014/main" id="{B5E4950A-6277-48FC-8747-87AC061C7185}"/>
              </a:ext>
            </a:extLst>
          </p:cNvPr>
          <p:cNvSpPr>
            <a:spLocks noGrp="1"/>
          </p:cNvSpPr>
          <p:nvPr>
            <p:ph type="subTitle" idx="1"/>
          </p:nvPr>
        </p:nvSpPr>
        <p:spPr>
          <a:xfrm>
            <a:off x="5458969" y="4352544"/>
            <a:ext cx="5928358" cy="1239894"/>
          </a:xfrm>
        </p:spPr>
        <p:txBody>
          <a:bodyPr>
            <a:normAutofit/>
          </a:bodyPr>
          <a:lstStyle/>
          <a:p>
            <a:r>
              <a:rPr lang="en-US" dirty="0"/>
              <a:t>Africa and Asia </a:t>
            </a:r>
          </a:p>
        </p:txBody>
      </p:sp>
      <p:pic>
        <p:nvPicPr>
          <p:cNvPr id="5" name="Picture 4">
            <a:extLst>
              <a:ext uri="{FF2B5EF4-FFF2-40B4-BE49-F238E27FC236}">
                <a16:creationId xmlns:a16="http://schemas.microsoft.com/office/drawing/2014/main" id="{26DAFCB8-E0E5-4C6E-8E62-EDE48920F160}"/>
              </a:ext>
            </a:extLst>
          </p:cNvPr>
          <p:cNvPicPr>
            <a:picLocks noChangeAspect="1"/>
          </p:cNvPicPr>
          <p:nvPr/>
        </p:nvPicPr>
        <p:blipFill rotWithShape="1">
          <a:blip r:embed="rId2"/>
          <a:srcRect l="3293" r="3740"/>
          <a:stretch/>
        </p:blipFill>
        <p:spPr>
          <a:xfrm>
            <a:off x="20" y="10"/>
            <a:ext cx="4654277" cy="6857990"/>
          </a:xfrm>
          <a:prstGeom prst="rect">
            <a:avLst/>
          </a:prstGeom>
        </p:spPr>
      </p:pic>
    </p:spTree>
    <p:extLst>
      <p:ext uri="{BB962C8B-B14F-4D97-AF65-F5344CB8AC3E}">
        <p14:creationId xmlns:p14="http://schemas.microsoft.com/office/powerpoint/2010/main" val="123885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585F-5631-472E-AE7B-AD2360FBE0AE}"/>
              </a:ext>
            </a:extLst>
          </p:cNvPr>
          <p:cNvSpPr>
            <a:spLocks noGrp="1"/>
          </p:cNvSpPr>
          <p:nvPr>
            <p:ph type="title"/>
          </p:nvPr>
        </p:nvSpPr>
        <p:spPr>
          <a:xfrm>
            <a:off x="564261" y="421767"/>
            <a:ext cx="11218164" cy="1188720"/>
          </a:xfrm>
        </p:spPr>
        <p:txBody>
          <a:bodyPr/>
          <a:lstStyle/>
          <a:p>
            <a:r>
              <a:rPr lang="en-US" b="1" dirty="0">
                <a:solidFill>
                  <a:schemeClr val="tx1"/>
                </a:solidFill>
              </a:rPr>
              <a:t>Belgian Congo </a:t>
            </a:r>
            <a:endParaRPr lang="en-US" dirty="0">
              <a:solidFill>
                <a:schemeClr val="tx1"/>
              </a:solidFill>
            </a:endParaRPr>
          </a:p>
        </p:txBody>
      </p:sp>
      <p:sp>
        <p:nvSpPr>
          <p:cNvPr id="3" name="Content Placeholder 2">
            <a:extLst>
              <a:ext uri="{FF2B5EF4-FFF2-40B4-BE49-F238E27FC236}">
                <a16:creationId xmlns:a16="http://schemas.microsoft.com/office/drawing/2014/main" id="{FEAE359A-CDC8-4424-9F4B-B460998BB54C}"/>
              </a:ext>
            </a:extLst>
          </p:cNvPr>
          <p:cNvSpPr>
            <a:spLocks noGrp="1"/>
          </p:cNvSpPr>
          <p:nvPr>
            <p:ph idx="1"/>
          </p:nvPr>
        </p:nvSpPr>
        <p:spPr>
          <a:xfrm>
            <a:off x="564261" y="1920875"/>
            <a:ext cx="11218164" cy="4648199"/>
          </a:xfrm>
        </p:spPr>
        <p:txBody>
          <a:bodyPr>
            <a:normAutofit/>
          </a:bodyPr>
          <a:lstStyle/>
          <a:p>
            <a:pPr>
              <a:buClr>
                <a:schemeClr val="bg1"/>
              </a:buClr>
            </a:pPr>
            <a:r>
              <a:rPr lang="en-US" sz="2400" dirty="0">
                <a:solidFill>
                  <a:schemeClr val="bg1"/>
                </a:solidFill>
              </a:rPr>
              <a:t>1879, at the behest of Leopold II, British-American journalist H. M. Stanley established trading stations in the Congo and signed specious treaties with African chiefs that gave Leopold control of the Congo.</a:t>
            </a:r>
          </a:p>
          <a:p>
            <a:pPr>
              <a:buClr>
                <a:schemeClr val="bg1"/>
              </a:buClr>
            </a:pPr>
            <a:r>
              <a:rPr lang="en-US" sz="2400" dirty="0">
                <a:solidFill>
                  <a:schemeClr val="bg1"/>
                </a:solidFill>
              </a:rPr>
              <a:t>In 1884-85 the Berlin Conference recognized the region as the “Congo Free State” and as Leopold’s personal possession.</a:t>
            </a:r>
          </a:p>
          <a:p>
            <a:pPr lvl="1">
              <a:buClr>
                <a:schemeClr val="bg1"/>
              </a:buClr>
            </a:pPr>
            <a:r>
              <a:rPr lang="en-US" sz="2400" dirty="0">
                <a:solidFill>
                  <a:schemeClr val="bg1"/>
                </a:solidFill>
              </a:rPr>
              <a:t>The Belgian rulers savagely treated the indigenous peoples in their quest for rubber and ivory</a:t>
            </a:r>
          </a:p>
          <a:p>
            <a:pPr>
              <a:buClr>
                <a:schemeClr val="bg1"/>
              </a:buClr>
            </a:pPr>
            <a:r>
              <a:rPr lang="en-US" sz="2400" dirty="0">
                <a:solidFill>
                  <a:schemeClr val="bg1"/>
                </a:solidFill>
              </a:rPr>
              <a:t>The Belgian Parliament, horrified by revelations of atrocities in the Congo, took the personal colony away from Leopold in 1908 and made it a Belgian colony</a:t>
            </a:r>
          </a:p>
          <a:p>
            <a:pPr>
              <a:buClr>
                <a:schemeClr val="bg1"/>
              </a:buClr>
            </a:pPr>
            <a:r>
              <a:rPr lang="en-US" sz="2400" dirty="0">
                <a:solidFill>
                  <a:schemeClr val="bg1"/>
                </a:solidFill>
              </a:rPr>
              <a:t>Leopold’s incursion into Congo basin raised the question of the political fate of black Africa (south of the Sahara); as did Britain's conquest of Egypt</a:t>
            </a:r>
          </a:p>
          <a:p>
            <a:endParaRPr lang="en-US" dirty="0"/>
          </a:p>
        </p:txBody>
      </p:sp>
    </p:spTree>
    <p:extLst>
      <p:ext uri="{BB962C8B-B14F-4D97-AF65-F5344CB8AC3E}">
        <p14:creationId xmlns:p14="http://schemas.microsoft.com/office/powerpoint/2010/main" val="79768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D1A6E0-A247-4B90-8659-FA48235E0C22}"/>
              </a:ext>
            </a:extLst>
          </p:cNvPr>
          <p:cNvPicPr>
            <a:picLocks noGrp="1" noChangeAspect="1"/>
          </p:cNvPicPr>
          <p:nvPr>
            <p:ph idx="1"/>
          </p:nvPr>
        </p:nvPicPr>
        <p:blipFill>
          <a:blip r:embed="rId2"/>
          <a:stretch>
            <a:fillRect/>
          </a:stretch>
        </p:blipFill>
        <p:spPr>
          <a:xfrm>
            <a:off x="2808901" y="-21583"/>
            <a:ext cx="6574197" cy="6879583"/>
          </a:xfrm>
        </p:spPr>
      </p:pic>
    </p:spTree>
    <p:extLst>
      <p:ext uri="{BB962C8B-B14F-4D97-AF65-F5344CB8AC3E}">
        <p14:creationId xmlns:p14="http://schemas.microsoft.com/office/powerpoint/2010/main" val="354752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CB5A-534F-4A66-A208-D5E3813A5DCF}"/>
              </a:ext>
            </a:extLst>
          </p:cNvPr>
          <p:cNvSpPr>
            <a:spLocks noGrp="1"/>
          </p:cNvSpPr>
          <p:nvPr>
            <p:ph type="title"/>
          </p:nvPr>
        </p:nvSpPr>
        <p:spPr>
          <a:xfrm>
            <a:off x="526159" y="269367"/>
            <a:ext cx="11237215" cy="1188720"/>
          </a:xfrm>
        </p:spPr>
        <p:txBody>
          <a:bodyPr/>
          <a:lstStyle/>
          <a:p>
            <a:r>
              <a:rPr lang="en-US" b="1" dirty="0">
                <a:solidFill>
                  <a:schemeClr val="tx1"/>
                </a:solidFill>
              </a:rPr>
              <a:t>British Egypt </a:t>
            </a:r>
            <a:endParaRPr lang="en-US" dirty="0">
              <a:solidFill>
                <a:schemeClr val="tx1"/>
              </a:solidFill>
            </a:endParaRPr>
          </a:p>
        </p:txBody>
      </p:sp>
      <p:sp>
        <p:nvSpPr>
          <p:cNvPr id="3" name="Content Placeholder 2">
            <a:extLst>
              <a:ext uri="{FF2B5EF4-FFF2-40B4-BE49-F238E27FC236}">
                <a16:creationId xmlns:a16="http://schemas.microsoft.com/office/drawing/2014/main" id="{F0404AF6-919F-4CD7-AEA6-909351708F7E}"/>
              </a:ext>
            </a:extLst>
          </p:cNvPr>
          <p:cNvSpPr>
            <a:spLocks noGrp="1"/>
          </p:cNvSpPr>
          <p:nvPr>
            <p:ph idx="1"/>
          </p:nvPr>
        </p:nvSpPr>
        <p:spPr>
          <a:xfrm>
            <a:off x="526159" y="1771650"/>
            <a:ext cx="11237215" cy="4816983"/>
          </a:xfrm>
        </p:spPr>
        <p:txBody>
          <a:bodyPr>
            <a:normAutofit fontScale="85000" lnSpcReduction="10000"/>
          </a:bodyPr>
          <a:lstStyle/>
          <a:p>
            <a:pPr>
              <a:buClr>
                <a:schemeClr val="bg1"/>
              </a:buClr>
            </a:pPr>
            <a:r>
              <a:rPr lang="en-US" sz="2600" dirty="0">
                <a:solidFill>
                  <a:schemeClr val="bg1"/>
                </a:solidFill>
              </a:rPr>
              <a:t>Turkish general Muhammad Ali had made Egypt into a strong and virtually independent state by 1849</a:t>
            </a:r>
          </a:p>
          <a:p>
            <a:pPr>
              <a:buClr>
                <a:schemeClr val="bg1"/>
              </a:buClr>
            </a:pPr>
            <a:r>
              <a:rPr lang="en-US" sz="2600" dirty="0">
                <a:solidFill>
                  <a:schemeClr val="bg1"/>
                </a:solidFill>
              </a:rPr>
              <a:t>Egypt's inability to satisfy foreign investors led to control of its finances by France &amp; Britain</a:t>
            </a:r>
          </a:p>
          <a:p>
            <a:pPr>
              <a:buClr>
                <a:schemeClr val="bg1"/>
              </a:buClr>
            </a:pPr>
            <a:r>
              <a:rPr lang="en-US" sz="2600" dirty="0">
                <a:solidFill>
                  <a:schemeClr val="bg1"/>
                </a:solidFill>
              </a:rPr>
              <a:t>1875, Britain bought a significant portion of shares for the Suez Canal and began managing it.</a:t>
            </a:r>
          </a:p>
          <a:p>
            <a:pPr>
              <a:buClr>
                <a:schemeClr val="bg1"/>
              </a:buClr>
            </a:pPr>
            <a:r>
              <a:rPr lang="en-US" sz="2600" dirty="0">
                <a:solidFill>
                  <a:schemeClr val="bg1"/>
                </a:solidFill>
              </a:rPr>
              <a:t>In 1883, Britain declared Egypt a protectorate, setting the stage for similar practices by other European powers.</a:t>
            </a:r>
          </a:p>
          <a:p>
            <a:pPr lvl="1">
              <a:buClr>
                <a:schemeClr val="bg1"/>
              </a:buClr>
            </a:pPr>
            <a:r>
              <a:rPr lang="en-US" sz="2600" dirty="0">
                <a:solidFill>
                  <a:schemeClr val="bg1"/>
                </a:solidFill>
              </a:rPr>
              <a:t>Protection of the Suez Canal was a key motive in British occupation of Egypt and its bloody conquest of the Sudan.</a:t>
            </a:r>
          </a:p>
          <a:p>
            <a:pPr lvl="1">
              <a:buClr>
                <a:schemeClr val="bg1"/>
              </a:buClr>
            </a:pPr>
            <a:r>
              <a:rPr lang="en-US" sz="2600" dirty="0">
                <a:solidFill>
                  <a:schemeClr val="bg1"/>
                </a:solidFill>
              </a:rPr>
              <a:t>Britain claimed the protectorate would only be temporary.</a:t>
            </a:r>
          </a:p>
          <a:p>
            <a:pPr lvl="1">
              <a:buClr>
                <a:schemeClr val="bg1"/>
              </a:buClr>
            </a:pPr>
            <a:r>
              <a:rPr lang="en-US" sz="2600" dirty="0">
                <a:solidFill>
                  <a:schemeClr val="bg1"/>
                </a:solidFill>
              </a:rPr>
              <a:t>Technically, Egypt was still part of the Ottoman Empire but Britain actually controlled the country.</a:t>
            </a:r>
          </a:p>
          <a:p>
            <a:pPr>
              <a:buClr>
                <a:schemeClr val="bg1"/>
              </a:buClr>
            </a:pPr>
            <a:r>
              <a:rPr lang="en-US" sz="2600" dirty="0">
                <a:solidFill>
                  <a:schemeClr val="bg1"/>
                </a:solidFill>
              </a:rPr>
              <a:t>Egypt remained a protectorate of Great Britain from 1883 until 1956</a:t>
            </a:r>
          </a:p>
          <a:p>
            <a:endParaRPr lang="en-US" dirty="0"/>
          </a:p>
        </p:txBody>
      </p:sp>
    </p:spTree>
    <p:extLst>
      <p:ext uri="{BB962C8B-B14F-4D97-AF65-F5344CB8AC3E}">
        <p14:creationId xmlns:p14="http://schemas.microsoft.com/office/powerpoint/2010/main" val="49661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66FE-F295-4E63-856D-80D8D2991E2F}"/>
              </a:ext>
            </a:extLst>
          </p:cNvPr>
          <p:cNvSpPr>
            <a:spLocks noGrp="1"/>
          </p:cNvSpPr>
          <p:nvPr>
            <p:ph type="title"/>
          </p:nvPr>
        </p:nvSpPr>
        <p:spPr>
          <a:xfrm>
            <a:off x="526160" y="278892"/>
            <a:ext cx="11341989" cy="1188720"/>
          </a:xfrm>
        </p:spPr>
        <p:txBody>
          <a:bodyPr/>
          <a:lstStyle/>
          <a:p>
            <a:r>
              <a:rPr lang="en-US" b="1" dirty="0">
                <a:solidFill>
                  <a:schemeClr val="tx1"/>
                </a:solidFill>
              </a:rPr>
              <a:t>The “Scramble for Africa” </a:t>
            </a:r>
            <a:endParaRPr lang="en-US" dirty="0">
              <a:solidFill>
                <a:schemeClr val="tx1"/>
              </a:solidFill>
            </a:endParaRPr>
          </a:p>
        </p:txBody>
      </p:sp>
      <p:sp>
        <p:nvSpPr>
          <p:cNvPr id="3" name="Content Placeholder 2">
            <a:extLst>
              <a:ext uri="{FF2B5EF4-FFF2-40B4-BE49-F238E27FC236}">
                <a16:creationId xmlns:a16="http://schemas.microsoft.com/office/drawing/2014/main" id="{9403224A-DAFA-4451-A8F1-D726E8A478DA}"/>
              </a:ext>
            </a:extLst>
          </p:cNvPr>
          <p:cNvSpPr>
            <a:spLocks noGrp="1"/>
          </p:cNvSpPr>
          <p:nvPr>
            <p:ph idx="1"/>
          </p:nvPr>
        </p:nvSpPr>
        <p:spPr>
          <a:xfrm>
            <a:off x="526160" y="1714500"/>
            <a:ext cx="11341988" cy="4864608"/>
          </a:xfrm>
        </p:spPr>
        <p:txBody>
          <a:bodyPr>
            <a:normAutofit/>
          </a:bodyPr>
          <a:lstStyle/>
          <a:p>
            <a:pPr>
              <a:buClr>
                <a:schemeClr val="bg1"/>
              </a:buClr>
            </a:pPr>
            <a:r>
              <a:rPr lang="en-US" sz="2200" dirty="0">
                <a:solidFill>
                  <a:schemeClr val="bg1"/>
                </a:solidFill>
              </a:rPr>
              <a:t>In 1880, Europeans controlled 10% of Africa; by 1914, controlled all except Liberia &amp; Ethiopia</a:t>
            </a:r>
          </a:p>
          <a:p>
            <a:pPr>
              <a:buClr>
                <a:schemeClr val="bg1"/>
              </a:buClr>
            </a:pPr>
            <a:r>
              <a:rPr lang="en-US" sz="2200" dirty="0">
                <a:solidFill>
                  <a:schemeClr val="bg1"/>
                </a:solidFill>
              </a:rPr>
              <a:t>Penetration into the African interior began in the late 1870s when Belgium took control of the Congo</a:t>
            </a:r>
          </a:p>
          <a:p>
            <a:pPr>
              <a:buClr>
                <a:schemeClr val="bg1"/>
              </a:buClr>
            </a:pPr>
            <a:r>
              <a:rPr lang="en-US" sz="2200" dirty="0">
                <a:solidFill>
                  <a:schemeClr val="bg1"/>
                </a:solidFill>
              </a:rPr>
              <a:t> Britain’s conquest of Egypt in the early 1880s became the model for the “New Imperialism”</a:t>
            </a:r>
          </a:p>
          <a:p>
            <a:pPr>
              <a:buClr>
                <a:schemeClr val="bg1"/>
              </a:buClr>
            </a:pPr>
            <a:r>
              <a:rPr lang="en-US" sz="2200" dirty="0">
                <a:solidFill>
                  <a:schemeClr val="bg1"/>
                </a:solidFill>
              </a:rPr>
              <a:t>The Berlin Conference in 1884-85 established the rules among European powers for carving up Africa</a:t>
            </a:r>
          </a:p>
          <a:p>
            <a:pPr lvl="1">
              <a:buClr>
                <a:schemeClr val="bg1"/>
              </a:buClr>
            </a:pPr>
            <a:r>
              <a:rPr lang="en-US" sz="2200" dirty="0">
                <a:solidFill>
                  <a:schemeClr val="bg1"/>
                </a:solidFill>
              </a:rPr>
              <a:t>a. No imperial power could claim a territory in Africa unless it effectively controlled that territory</a:t>
            </a:r>
          </a:p>
          <a:p>
            <a:pPr lvl="1">
              <a:buClr>
                <a:schemeClr val="bg1"/>
              </a:buClr>
            </a:pPr>
            <a:r>
              <a:rPr lang="en-US" sz="2200" dirty="0">
                <a:solidFill>
                  <a:schemeClr val="bg1"/>
                </a:solidFill>
              </a:rPr>
              <a:t>b. Slavery and the slave trade in Africa was terminated</a:t>
            </a:r>
          </a:p>
          <a:p>
            <a:pPr>
              <a:buClr>
                <a:schemeClr val="bg1"/>
              </a:buClr>
            </a:pPr>
            <a:r>
              <a:rPr lang="en-US" sz="2200" dirty="0">
                <a:solidFill>
                  <a:schemeClr val="bg1"/>
                </a:solidFill>
              </a:rPr>
              <a:t>The conference sought to prevent international conflicts between European nations over the issue of imperialism</a:t>
            </a:r>
          </a:p>
          <a:p>
            <a:endParaRPr lang="en-US" dirty="0"/>
          </a:p>
        </p:txBody>
      </p:sp>
    </p:spTree>
    <p:extLst>
      <p:ext uri="{BB962C8B-B14F-4D97-AF65-F5344CB8AC3E}">
        <p14:creationId xmlns:p14="http://schemas.microsoft.com/office/powerpoint/2010/main" val="166115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DD1491-38FE-4243-89FD-C0086794405D}"/>
              </a:ext>
            </a:extLst>
          </p:cNvPr>
          <p:cNvSpPr>
            <a:spLocks noGrp="1"/>
          </p:cNvSpPr>
          <p:nvPr>
            <p:ph idx="1"/>
          </p:nvPr>
        </p:nvSpPr>
        <p:spPr/>
        <p:txBody>
          <a:bodyPr/>
          <a:lstStyle/>
          <a:p>
            <a:endParaRPr lang="en-US"/>
          </a:p>
        </p:txBody>
      </p:sp>
      <p:pic>
        <p:nvPicPr>
          <p:cNvPr id="4" name="Picture 4" descr="STEA">
            <a:extLst>
              <a:ext uri="{FF2B5EF4-FFF2-40B4-BE49-F238E27FC236}">
                <a16:creationId xmlns:a16="http://schemas.microsoft.com/office/drawing/2014/main" id="{A15F2B03-69ED-4EEC-ADAD-0880633DE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3" t="3000" r="51715" b="2161"/>
          <a:stretch>
            <a:fillRect/>
          </a:stretch>
        </p:blipFill>
        <p:spPr bwMode="auto">
          <a:xfrm>
            <a:off x="1689535" y="0"/>
            <a:ext cx="8436598" cy="6841678"/>
          </a:xfrm>
          <a:prstGeom prst="rect">
            <a:avLst/>
          </a:prstGeom>
          <a:noFill/>
          <a:ln w="25400">
            <a:solidFill>
              <a:srgbClr val="045F9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STEA">
            <a:extLst>
              <a:ext uri="{FF2B5EF4-FFF2-40B4-BE49-F238E27FC236}">
                <a16:creationId xmlns:a16="http://schemas.microsoft.com/office/drawing/2014/main" id="{75633D25-CCBB-41BF-86CA-3EEA8FD36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154" t="3000" r="1604" b="2040"/>
          <a:stretch>
            <a:fillRect/>
          </a:stretch>
        </p:blipFill>
        <p:spPr bwMode="auto">
          <a:xfrm>
            <a:off x="1689535" y="-15653"/>
            <a:ext cx="8436598" cy="6857331"/>
          </a:xfrm>
          <a:prstGeom prst="rect">
            <a:avLst/>
          </a:prstGeom>
          <a:noFill/>
          <a:ln w="25400">
            <a:solidFill>
              <a:srgbClr val="045F9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D415-5307-48F5-B2D1-D2B756FBC8D6}"/>
              </a:ext>
            </a:extLst>
          </p:cNvPr>
          <p:cNvSpPr>
            <a:spLocks noGrp="1"/>
          </p:cNvSpPr>
          <p:nvPr>
            <p:ph type="title"/>
          </p:nvPr>
        </p:nvSpPr>
        <p:spPr>
          <a:xfrm>
            <a:off x="507111" y="221742"/>
            <a:ext cx="11351514" cy="1188720"/>
          </a:xfrm>
        </p:spPr>
        <p:txBody>
          <a:bodyPr/>
          <a:lstStyle/>
          <a:p>
            <a:r>
              <a:rPr lang="en-US" b="1" dirty="0">
                <a:solidFill>
                  <a:schemeClr val="tx1"/>
                </a:solidFill>
              </a:rPr>
              <a:t>The British Empire in Africa </a:t>
            </a:r>
            <a:endParaRPr lang="en-US" dirty="0">
              <a:solidFill>
                <a:schemeClr val="tx1"/>
              </a:solidFill>
            </a:endParaRPr>
          </a:p>
        </p:txBody>
      </p:sp>
      <p:sp>
        <p:nvSpPr>
          <p:cNvPr id="3" name="Content Placeholder 2">
            <a:extLst>
              <a:ext uri="{FF2B5EF4-FFF2-40B4-BE49-F238E27FC236}">
                <a16:creationId xmlns:a16="http://schemas.microsoft.com/office/drawing/2014/main" id="{0C4256F5-7541-4902-8201-C6B9C35C0913}"/>
              </a:ext>
            </a:extLst>
          </p:cNvPr>
          <p:cNvSpPr>
            <a:spLocks noGrp="1"/>
          </p:cNvSpPr>
          <p:nvPr>
            <p:ph idx="1"/>
          </p:nvPr>
        </p:nvSpPr>
        <p:spPr>
          <a:xfrm>
            <a:off x="507111" y="1638300"/>
            <a:ext cx="11351514" cy="4629150"/>
          </a:xfrm>
        </p:spPr>
        <p:txBody>
          <a:bodyPr>
            <a:normAutofit/>
          </a:bodyPr>
          <a:lstStyle/>
          <a:p>
            <a:pPr>
              <a:buClr>
                <a:schemeClr val="bg1"/>
              </a:buClr>
            </a:pPr>
            <a:r>
              <a:rPr lang="en-US" sz="2400" dirty="0">
                <a:solidFill>
                  <a:schemeClr val="bg1"/>
                </a:solidFill>
              </a:rPr>
              <a:t>Britain prided itself on being the most enlightened of the imperialist powers (though its rule can still be considered oppressive).</a:t>
            </a:r>
          </a:p>
          <a:p>
            <a:pPr>
              <a:buClr>
                <a:schemeClr val="bg1"/>
              </a:buClr>
            </a:pPr>
            <a:r>
              <a:rPr lang="en-US" sz="2400" dirty="0">
                <a:solidFill>
                  <a:schemeClr val="bg1"/>
                </a:solidFill>
              </a:rPr>
              <a:t>Sudan </a:t>
            </a:r>
          </a:p>
          <a:p>
            <a:pPr lvl="1">
              <a:buClr>
                <a:schemeClr val="bg1"/>
              </a:buClr>
            </a:pPr>
            <a:r>
              <a:rPr lang="en-US" sz="2400" dirty="0">
                <a:solidFill>
                  <a:schemeClr val="bg1"/>
                </a:solidFill>
              </a:rPr>
              <a:t>After taking control of Egypt Britain pushed southward to the Sudan</a:t>
            </a:r>
          </a:p>
          <a:p>
            <a:pPr lvl="1">
              <a:buClr>
                <a:schemeClr val="bg1"/>
              </a:buClr>
            </a:pPr>
            <a:r>
              <a:rPr lang="en-US" sz="2400" dirty="0">
                <a:solidFill>
                  <a:schemeClr val="bg1"/>
                </a:solidFill>
              </a:rPr>
              <a:t>Battle of Omdurman (1898): General Horatio H. Kitchener defeated Sudanese tribesman and killed 11,000 (with machine guns) while only 28 Britons died</a:t>
            </a:r>
          </a:p>
          <a:p>
            <a:pPr lvl="1">
              <a:buClr>
                <a:schemeClr val="bg1"/>
              </a:buClr>
            </a:pPr>
            <a:r>
              <a:rPr lang="en-US" sz="2400" dirty="0" err="1">
                <a:solidFill>
                  <a:schemeClr val="bg1"/>
                </a:solidFill>
              </a:rPr>
              <a:t>Fashoda</a:t>
            </a:r>
            <a:r>
              <a:rPr lang="en-US" sz="2400" dirty="0">
                <a:solidFill>
                  <a:schemeClr val="bg1"/>
                </a:solidFill>
              </a:rPr>
              <a:t> Incident (1898)</a:t>
            </a:r>
          </a:p>
          <a:p>
            <a:pPr lvl="2">
              <a:buClr>
                <a:schemeClr val="bg1"/>
              </a:buClr>
            </a:pPr>
            <a:r>
              <a:rPr lang="en-US" sz="2400" dirty="0">
                <a:solidFill>
                  <a:schemeClr val="bg1"/>
                </a:solidFill>
              </a:rPr>
              <a:t>France &amp; Britain nearly went to war over Sudan</a:t>
            </a:r>
          </a:p>
          <a:p>
            <a:pPr lvl="2">
              <a:buClr>
                <a:schemeClr val="bg1"/>
              </a:buClr>
            </a:pPr>
            <a:r>
              <a:rPr lang="en-US" sz="2400" dirty="0">
                <a:solidFill>
                  <a:schemeClr val="bg1"/>
                </a:solidFill>
              </a:rPr>
              <a:t>France backed down (partly because it was in the midst of the Dreyfus Affair)</a:t>
            </a:r>
          </a:p>
          <a:p>
            <a:endParaRPr lang="en-US" dirty="0"/>
          </a:p>
        </p:txBody>
      </p:sp>
    </p:spTree>
    <p:extLst>
      <p:ext uri="{BB962C8B-B14F-4D97-AF65-F5344CB8AC3E}">
        <p14:creationId xmlns:p14="http://schemas.microsoft.com/office/powerpoint/2010/main" val="96865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D7E23-1A8F-491C-96CD-A17A88AA5041}"/>
              </a:ext>
            </a:extLst>
          </p:cNvPr>
          <p:cNvSpPr>
            <a:spLocks noGrp="1"/>
          </p:cNvSpPr>
          <p:nvPr>
            <p:ph idx="1"/>
          </p:nvPr>
        </p:nvSpPr>
        <p:spPr>
          <a:xfrm>
            <a:off x="466725" y="323850"/>
            <a:ext cx="11363325" cy="6134100"/>
          </a:xfrm>
        </p:spPr>
        <p:txBody>
          <a:bodyPr>
            <a:normAutofit fontScale="92500" lnSpcReduction="10000"/>
          </a:bodyPr>
          <a:lstStyle/>
          <a:p>
            <a:pPr>
              <a:buClr>
                <a:schemeClr val="bg1"/>
              </a:buClr>
            </a:pPr>
            <a:r>
              <a:rPr lang="en-US" sz="2400" dirty="0">
                <a:solidFill>
                  <a:schemeClr val="bg1"/>
                </a:solidFill>
              </a:rPr>
              <a:t>South Africa and the Boer War (1899-1902)</a:t>
            </a:r>
          </a:p>
          <a:p>
            <a:pPr lvl="1">
              <a:buClr>
                <a:schemeClr val="bg1"/>
              </a:buClr>
            </a:pPr>
            <a:r>
              <a:rPr lang="en-US" sz="2400" dirty="0">
                <a:solidFill>
                  <a:schemeClr val="bg1"/>
                </a:solidFill>
              </a:rPr>
              <a:t>Cecil Rhodes had become Prime Minister of Cape Colony in South Africa</a:t>
            </a:r>
          </a:p>
          <a:p>
            <a:pPr lvl="1">
              <a:buClr>
                <a:schemeClr val="bg1"/>
              </a:buClr>
            </a:pPr>
            <a:r>
              <a:rPr lang="en-US" sz="2400" dirty="0">
                <a:solidFill>
                  <a:schemeClr val="bg1"/>
                </a:solidFill>
              </a:rPr>
              <a:t>Principal sponsor of the “Cape-to-Cairo” dream where Britain would dominate the African continent.</a:t>
            </a:r>
          </a:p>
          <a:p>
            <a:pPr lvl="1">
              <a:buClr>
                <a:schemeClr val="bg1"/>
              </a:buClr>
            </a:pPr>
            <a:r>
              <a:rPr lang="en-US" sz="2400" dirty="0">
                <a:solidFill>
                  <a:schemeClr val="bg1"/>
                </a:solidFill>
              </a:rPr>
              <a:t>Diamonds and gold were discovered in the Transvaal region and Rhodes wanted to extend his influence there but Boers controlled the region (the </a:t>
            </a:r>
            <a:r>
              <a:rPr lang="en-US" sz="2400" dirty="0" err="1">
                <a:solidFill>
                  <a:schemeClr val="bg1"/>
                </a:solidFill>
              </a:rPr>
              <a:t>descendents</a:t>
            </a:r>
            <a:r>
              <a:rPr lang="en-US" sz="2400" dirty="0">
                <a:solidFill>
                  <a:schemeClr val="bg1"/>
                </a:solidFill>
              </a:rPr>
              <a:t> of white Dutch settlers)</a:t>
            </a:r>
          </a:p>
          <a:p>
            <a:pPr lvl="1">
              <a:buClr>
                <a:schemeClr val="bg1"/>
              </a:buClr>
            </a:pPr>
            <a:r>
              <a:rPr lang="en-US" sz="2400" dirty="0">
                <a:solidFill>
                  <a:schemeClr val="bg1"/>
                </a:solidFill>
              </a:rPr>
              <a:t>Boers initially successful in repelling British troops</a:t>
            </a:r>
          </a:p>
          <a:p>
            <a:pPr lvl="1">
              <a:buClr>
                <a:schemeClr val="bg1"/>
              </a:buClr>
            </a:pPr>
            <a:r>
              <a:rPr lang="en-US" sz="2400" dirty="0">
                <a:solidFill>
                  <a:schemeClr val="bg1"/>
                </a:solidFill>
              </a:rPr>
              <a:t>Kruger Telegram (1902): Kaiser Wilhelm II dispatched a telegram to the Boers congratulating them on defeating British invaders without need of German assistance</a:t>
            </a:r>
          </a:p>
          <a:p>
            <a:pPr lvl="2">
              <a:buClr>
                <a:schemeClr val="bg1"/>
              </a:buClr>
            </a:pPr>
            <a:r>
              <a:rPr lang="en-US" sz="2400" dirty="0">
                <a:solidFill>
                  <a:schemeClr val="bg1"/>
                </a:solidFill>
              </a:rPr>
              <a:t>Anger at Germany swept through Britain</a:t>
            </a:r>
          </a:p>
          <a:p>
            <a:pPr lvl="2">
              <a:buClr>
                <a:schemeClr val="bg1"/>
              </a:buClr>
            </a:pPr>
            <a:r>
              <a:rPr lang="en-US" sz="2400" dirty="0">
                <a:solidFill>
                  <a:schemeClr val="bg1"/>
                </a:solidFill>
              </a:rPr>
              <a:t>Massive British force eventually defeated Boers and in 1910 the Transvaal, Orange Free State, Cape Colony, &amp; Natal combined to form the Union of South Africa.</a:t>
            </a:r>
          </a:p>
          <a:p>
            <a:pPr>
              <a:buClr>
                <a:schemeClr val="bg1"/>
              </a:buClr>
            </a:pPr>
            <a:r>
              <a:rPr lang="en-US" sz="2400" dirty="0">
                <a:solidFill>
                  <a:schemeClr val="bg1"/>
                </a:solidFill>
              </a:rPr>
              <a:t>By 1890, Britain controlled Nigeria, Kenya, Uganda and Zanzibar</a:t>
            </a:r>
          </a:p>
          <a:p>
            <a:pPr>
              <a:buClr>
                <a:schemeClr val="bg1"/>
              </a:buClr>
            </a:pPr>
            <a:r>
              <a:rPr lang="en-US" sz="2400" dirty="0">
                <a:solidFill>
                  <a:schemeClr val="bg1"/>
                </a:solidFill>
              </a:rPr>
              <a:t>Germany recognized British control of these regions in return for British recognition of German control of an island naval station in the North Sea</a:t>
            </a:r>
          </a:p>
          <a:p>
            <a:endParaRPr lang="en-US" dirty="0"/>
          </a:p>
        </p:txBody>
      </p:sp>
    </p:spTree>
    <p:extLst>
      <p:ext uri="{BB962C8B-B14F-4D97-AF65-F5344CB8AC3E}">
        <p14:creationId xmlns:p14="http://schemas.microsoft.com/office/powerpoint/2010/main" val="334983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9395-3244-429A-92CB-E4445C876B5B}"/>
              </a:ext>
            </a:extLst>
          </p:cNvPr>
          <p:cNvSpPr>
            <a:spLocks noGrp="1"/>
          </p:cNvSpPr>
          <p:nvPr>
            <p:ph type="title"/>
          </p:nvPr>
        </p:nvSpPr>
        <p:spPr>
          <a:xfrm>
            <a:off x="507110" y="355092"/>
            <a:ext cx="11303889" cy="1188720"/>
          </a:xfrm>
        </p:spPr>
        <p:txBody>
          <a:bodyPr/>
          <a:lstStyle/>
          <a:p>
            <a:r>
              <a:rPr lang="en-US" b="1" dirty="0">
                <a:solidFill>
                  <a:schemeClr val="tx1"/>
                </a:solidFill>
              </a:rPr>
              <a:t>French Empire in Africa </a:t>
            </a:r>
            <a:endParaRPr lang="en-US" dirty="0">
              <a:solidFill>
                <a:schemeClr val="tx1"/>
              </a:solidFill>
            </a:endParaRPr>
          </a:p>
        </p:txBody>
      </p:sp>
      <p:sp>
        <p:nvSpPr>
          <p:cNvPr id="3" name="Content Placeholder 2">
            <a:extLst>
              <a:ext uri="{FF2B5EF4-FFF2-40B4-BE49-F238E27FC236}">
                <a16:creationId xmlns:a16="http://schemas.microsoft.com/office/drawing/2014/main" id="{5773449A-8AEF-4E04-9E15-2167D85EE8F7}"/>
              </a:ext>
            </a:extLst>
          </p:cNvPr>
          <p:cNvSpPr>
            <a:spLocks noGrp="1"/>
          </p:cNvSpPr>
          <p:nvPr>
            <p:ph idx="1"/>
          </p:nvPr>
        </p:nvSpPr>
        <p:spPr>
          <a:xfrm>
            <a:off x="507110" y="1819276"/>
            <a:ext cx="11303888" cy="4772024"/>
          </a:xfrm>
        </p:spPr>
        <p:txBody>
          <a:bodyPr>
            <a:normAutofit/>
          </a:bodyPr>
          <a:lstStyle/>
          <a:p>
            <a:pPr>
              <a:buClr>
                <a:schemeClr val="bg1"/>
              </a:buClr>
            </a:pPr>
            <a:r>
              <a:rPr lang="en-US" sz="2400" dirty="0">
                <a:solidFill>
                  <a:schemeClr val="bg1"/>
                </a:solidFill>
              </a:rPr>
              <a:t>Algeria</a:t>
            </a:r>
          </a:p>
          <a:p>
            <a:pPr lvl="1">
              <a:buClr>
                <a:schemeClr val="bg1"/>
              </a:buClr>
            </a:pPr>
            <a:r>
              <a:rPr lang="en-US" sz="2400" dirty="0">
                <a:solidFill>
                  <a:schemeClr val="bg1"/>
                </a:solidFill>
              </a:rPr>
              <a:t>Since 1830, the French had controlled Algeria in North Africa.</a:t>
            </a:r>
          </a:p>
          <a:p>
            <a:pPr lvl="1">
              <a:buClr>
                <a:schemeClr val="bg1"/>
              </a:buClr>
            </a:pPr>
            <a:r>
              <a:rPr lang="en-US" sz="2400" dirty="0">
                <a:solidFill>
                  <a:schemeClr val="bg1"/>
                </a:solidFill>
              </a:rPr>
              <a:t>The attack on French shipping by Barbary pirates was used as a pretext for conquest.</a:t>
            </a:r>
          </a:p>
          <a:p>
            <a:pPr lvl="1">
              <a:buClr>
                <a:schemeClr val="bg1"/>
              </a:buClr>
            </a:pPr>
            <a:r>
              <a:rPr lang="en-US" sz="2400" dirty="0">
                <a:solidFill>
                  <a:schemeClr val="bg1"/>
                </a:solidFill>
              </a:rPr>
              <a:t>Algeria remained under French control until the early 1960s.</a:t>
            </a:r>
          </a:p>
          <a:p>
            <a:pPr marL="800100" lvl="1" indent="-342900">
              <a:buClr>
                <a:schemeClr val="bg1"/>
              </a:buClr>
            </a:pPr>
            <a:endParaRPr lang="en-US" sz="2400" dirty="0">
              <a:solidFill>
                <a:schemeClr val="bg1"/>
              </a:solidFill>
            </a:endParaRPr>
          </a:p>
          <a:p>
            <a:pPr>
              <a:buClr>
                <a:schemeClr val="bg1"/>
              </a:buClr>
            </a:pPr>
            <a:r>
              <a:rPr lang="en-US" sz="2400" dirty="0">
                <a:solidFill>
                  <a:schemeClr val="bg1"/>
                </a:solidFill>
              </a:rPr>
              <a:t>Tunisia</a:t>
            </a:r>
          </a:p>
          <a:p>
            <a:pPr lvl="1">
              <a:buClr>
                <a:schemeClr val="bg1"/>
              </a:buClr>
            </a:pPr>
            <a:r>
              <a:rPr lang="en-US" sz="2400" dirty="0">
                <a:solidFill>
                  <a:schemeClr val="bg1"/>
                </a:solidFill>
              </a:rPr>
              <a:t>1881, France justified its annexation of Tunisia due to frequent raids into Algeria by Tunisian rebels.</a:t>
            </a:r>
          </a:p>
          <a:p>
            <a:pPr lvl="1">
              <a:buClr>
                <a:schemeClr val="bg1"/>
              </a:buClr>
            </a:pPr>
            <a:r>
              <a:rPr lang="en-US" sz="2400" dirty="0">
                <a:solidFill>
                  <a:schemeClr val="bg1"/>
                </a:solidFill>
              </a:rPr>
              <a:t>Tunisia became a French protectorate</a:t>
            </a:r>
          </a:p>
          <a:p>
            <a:pPr lvl="1">
              <a:buClr>
                <a:schemeClr val="bg1"/>
              </a:buClr>
            </a:pPr>
            <a:r>
              <a:rPr lang="en-US" sz="2400" dirty="0">
                <a:solidFill>
                  <a:schemeClr val="bg1"/>
                </a:solidFill>
              </a:rPr>
              <a:t>Britain abandoned its claims to Tunisia at the Berlin Conference in 1884-85.</a:t>
            </a:r>
          </a:p>
          <a:p>
            <a:endParaRPr lang="en-US" dirty="0"/>
          </a:p>
        </p:txBody>
      </p:sp>
    </p:spTree>
    <p:extLst>
      <p:ext uri="{BB962C8B-B14F-4D97-AF65-F5344CB8AC3E}">
        <p14:creationId xmlns:p14="http://schemas.microsoft.com/office/powerpoint/2010/main" val="301812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1D192C-A97B-46FD-8F90-A2D5AB8D8FEB}"/>
              </a:ext>
            </a:extLst>
          </p:cNvPr>
          <p:cNvSpPr>
            <a:spLocks noGrp="1"/>
          </p:cNvSpPr>
          <p:nvPr>
            <p:ph idx="1"/>
          </p:nvPr>
        </p:nvSpPr>
        <p:spPr>
          <a:xfrm>
            <a:off x="628650" y="561976"/>
            <a:ext cx="11049000" cy="5178052"/>
          </a:xfrm>
        </p:spPr>
        <p:txBody>
          <a:bodyPr>
            <a:normAutofit/>
          </a:bodyPr>
          <a:lstStyle/>
          <a:p>
            <a:pPr>
              <a:buClr>
                <a:schemeClr val="bg1"/>
              </a:buClr>
            </a:pPr>
            <a:r>
              <a:rPr lang="en-US" sz="2400" dirty="0">
                <a:solidFill>
                  <a:schemeClr val="bg1"/>
                </a:solidFill>
              </a:rPr>
              <a:t>French control of the northern Congo basin was also recognized at the Berlin Conference</a:t>
            </a:r>
          </a:p>
          <a:p>
            <a:pPr>
              <a:buClr>
                <a:schemeClr val="bg1"/>
              </a:buClr>
            </a:pPr>
            <a:r>
              <a:rPr lang="en-US" sz="2400" dirty="0">
                <a:solidFill>
                  <a:schemeClr val="bg1"/>
                </a:solidFill>
              </a:rPr>
              <a:t>Somaliland (modern-day Somalia) gave France territory on the east African coast.</a:t>
            </a:r>
          </a:p>
          <a:p>
            <a:pPr>
              <a:buClr>
                <a:schemeClr val="bg1"/>
              </a:buClr>
            </a:pPr>
            <a:r>
              <a:rPr lang="en-US" sz="2400" dirty="0">
                <a:solidFill>
                  <a:schemeClr val="bg1"/>
                </a:solidFill>
              </a:rPr>
              <a:t>Madagascar, an island off the coast of east Africa, seized by France in 1896.</a:t>
            </a:r>
          </a:p>
          <a:p>
            <a:pPr>
              <a:buClr>
                <a:schemeClr val="bg1"/>
              </a:buClr>
            </a:pPr>
            <a:r>
              <a:rPr lang="en-US" sz="2400" dirty="0">
                <a:solidFill>
                  <a:schemeClr val="bg1"/>
                </a:solidFill>
              </a:rPr>
              <a:t>France controlled French West Africa (including the Ivory Coast and the Sahara)</a:t>
            </a:r>
          </a:p>
          <a:p>
            <a:pPr lvl="1">
              <a:buClr>
                <a:schemeClr val="bg1"/>
              </a:buClr>
            </a:pPr>
            <a:r>
              <a:rPr lang="en-US" sz="2400" dirty="0">
                <a:solidFill>
                  <a:schemeClr val="bg1"/>
                </a:solidFill>
              </a:rPr>
              <a:t>Britain recognized these claims in return for French recognition of British control of Egypt and the Sudan.</a:t>
            </a:r>
          </a:p>
          <a:p>
            <a:pPr>
              <a:buClr>
                <a:schemeClr val="bg1"/>
              </a:buClr>
            </a:pPr>
            <a:r>
              <a:rPr lang="en-US" sz="2400" dirty="0">
                <a:solidFill>
                  <a:schemeClr val="bg1"/>
                </a:solidFill>
              </a:rPr>
              <a:t>By 1914, France controlled most of Morocco</a:t>
            </a:r>
          </a:p>
          <a:p>
            <a:endParaRPr lang="en-US" dirty="0"/>
          </a:p>
        </p:txBody>
      </p:sp>
    </p:spTree>
    <p:extLst>
      <p:ext uri="{BB962C8B-B14F-4D97-AF65-F5344CB8AC3E}">
        <p14:creationId xmlns:p14="http://schemas.microsoft.com/office/powerpoint/2010/main" val="380303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658E-4B67-4C19-87DB-B42A44669C28}"/>
              </a:ext>
            </a:extLst>
          </p:cNvPr>
          <p:cNvSpPr>
            <a:spLocks noGrp="1"/>
          </p:cNvSpPr>
          <p:nvPr>
            <p:ph type="title"/>
          </p:nvPr>
        </p:nvSpPr>
        <p:spPr>
          <a:xfrm>
            <a:off x="611885" y="336042"/>
            <a:ext cx="11189589" cy="1188720"/>
          </a:xfrm>
        </p:spPr>
        <p:txBody>
          <a:bodyPr/>
          <a:lstStyle/>
          <a:p>
            <a:r>
              <a:rPr lang="en-US" b="1" dirty="0">
                <a:solidFill>
                  <a:schemeClr val="tx1"/>
                </a:solidFill>
              </a:rPr>
              <a:t>German Africa</a:t>
            </a:r>
            <a:endParaRPr lang="en-US" dirty="0">
              <a:solidFill>
                <a:schemeClr val="tx1"/>
              </a:solidFill>
            </a:endParaRPr>
          </a:p>
        </p:txBody>
      </p:sp>
      <p:sp>
        <p:nvSpPr>
          <p:cNvPr id="3" name="Content Placeholder 2">
            <a:extLst>
              <a:ext uri="{FF2B5EF4-FFF2-40B4-BE49-F238E27FC236}">
                <a16:creationId xmlns:a16="http://schemas.microsoft.com/office/drawing/2014/main" id="{521CEB8B-917E-4418-AB90-27D06D112DD9}"/>
              </a:ext>
            </a:extLst>
          </p:cNvPr>
          <p:cNvSpPr>
            <a:spLocks noGrp="1"/>
          </p:cNvSpPr>
          <p:nvPr>
            <p:ph idx="1"/>
          </p:nvPr>
        </p:nvSpPr>
        <p:spPr>
          <a:xfrm>
            <a:off x="611885" y="1762126"/>
            <a:ext cx="11189589" cy="4759832"/>
          </a:xfrm>
        </p:spPr>
        <p:txBody>
          <a:bodyPr>
            <a:normAutofit fontScale="92500" lnSpcReduction="10000"/>
          </a:bodyPr>
          <a:lstStyle/>
          <a:p>
            <a:pPr>
              <a:buClr>
                <a:schemeClr val="bg1"/>
              </a:buClr>
            </a:pPr>
            <a:r>
              <a:rPr lang="en-US" sz="1900" dirty="0">
                <a:solidFill>
                  <a:schemeClr val="bg1"/>
                </a:solidFill>
              </a:rPr>
              <a:t>Since Germany wasn’t unified until 1871, it was late to the imperialist game compared to Britain and France.</a:t>
            </a:r>
          </a:p>
          <a:p>
            <a:pPr lvl="1">
              <a:buClr>
                <a:schemeClr val="bg1"/>
              </a:buClr>
            </a:pPr>
            <a:r>
              <a:rPr lang="en-US" sz="1900" dirty="0">
                <a:solidFill>
                  <a:schemeClr val="bg1"/>
                </a:solidFill>
              </a:rPr>
              <a:t>Prior to 1884, Bismarck had not been very interested in colonialism as he was more concerned about dangers posed by Russia to his east and France to his west</a:t>
            </a:r>
          </a:p>
          <a:p>
            <a:pPr>
              <a:buClr>
                <a:schemeClr val="bg1"/>
              </a:buClr>
            </a:pPr>
            <a:r>
              <a:rPr lang="en-US" sz="1900" dirty="0">
                <a:solidFill>
                  <a:schemeClr val="bg1"/>
                </a:solidFill>
              </a:rPr>
              <a:t>The Berlin Conference was organized by Bismarck to provide for a more orderly conquest of Africa.</a:t>
            </a:r>
          </a:p>
          <a:p>
            <a:pPr lvl="1">
              <a:buClr>
                <a:schemeClr val="bg1"/>
              </a:buClr>
            </a:pPr>
            <a:r>
              <a:rPr lang="en-US" sz="1900" dirty="0">
                <a:solidFill>
                  <a:schemeClr val="bg1"/>
                </a:solidFill>
              </a:rPr>
              <a:t>This guaranteed that Germany would now be a major player in Africa.</a:t>
            </a:r>
          </a:p>
          <a:p>
            <a:pPr>
              <a:buClr>
                <a:schemeClr val="bg1"/>
              </a:buClr>
            </a:pPr>
            <a:r>
              <a:rPr lang="en-US" sz="1900" dirty="0">
                <a:solidFill>
                  <a:schemeClr val="bg1"/>
                </a:solidFill>
              </a:rPr>
              <a:t>Germany thus set about establishing a number of small protectorates in Africa.</a:t>
            </a:r>
          </a:p>
          <a:p>
            <a:pPr lvl="1">
              <a:buClr>
                <a:schemeClr val="bg1"/>
              </a:buClr>
            </a:pPr>
            <a:r>
              <a:rPr lang="en-US" sz="1900" dirty="0">
                <a:solidFill>
                  <a:schemeClr val="bg1"/>
                </a:solidFill>
              </a:rPr>
              <a:t>By WWI, Germany controlled territory in Africa five times larger than Germany itself.</a:t>
            </a:r>
          </a:p>
          <a:p>
            <a:pPr lvl="1">
              <a:buClr>
                <a:schemeClr val="bg1"/>
              </a:buClr>
            </a:pPr>
            <a:r>
              <a:rPr lang="en-US" sz="1900" dirty="0">
                <a:solidFill>
                  <a:schemeClr val="bg1"/>
                </a:solidFill>
              </a:rPr>
              <a:t>1884, Germany took control of Cameroon and Togoland in West Africa.</a:t>
            </a:r>
          </a:p>
          <a:p>
            <a:pPr lvl="1">
              <a:buClr>
                <a:schemeClr val="bg1"/>
              </a:buClr>
            </a:pPr>
            <a:r>
              <a:rPr lang="en-US" sz="1900" dirty="0">
                <a:solidFill>
                  <a:schemeClr val="bg1"/>
                </a:solidFill>
              </a:rPr>
              <a:t>1885, Germany formally claimed Tanganyika which was renamed German East Africa.</a:t>
            </a:r>
          </a:p>
          <a:p>
            <a:pPr lvl="2">
              <a:buClr>
                <a:schemeClr val="bg1"/>
              </a:buClr>
            </a:pPr>
            <a:r>
              <a:rPr lang="en-US" sz="1900" dirty="0">
                <a:solidFill>
                  <a:schemeClr val="bg1"/>
                </a:solidFill>
              </a:rPr>
              <a:t>This was easily done since German businessmen had already dominated the region.</a:t>
            </a:r>
          </a:p>
          <a:p>
            <a:pPr lvl="1">
              <a:buClr>
                <a:schemeClr val="bg1"/>
              </a:buClr>
            </a:pPr>
            <a:r>
              <a:rPr lang="en-US" sz="1900" dirty="0">
                <a:solidFill>
                  <a:schemeClr val="bg1"/>
                </a:solidFill>
              </a:rPr>
              <a:t>Southwest Africa also came under German control. </a:t>
            </a:r>
          </a:p>
          <a:p>
            <a:pPr lvl="2">
              <a:buClr>
                <a:schemeClr val="bg1"/>
              </a:buClr>
            </a:pPr>
            <a:r>
              <a:rPr lang="en-US" sz="1900" dirty="0">
                <a:solidFill>
                  <a:schemeClr val="bg1"/>
                </a:solidFill>
              </a:rPr>
              <a:t>German control was particularly brutal as a local rebellion resulted in Germans killing over 50,000 men, women and children.</a:t>
            </a:r>
          </a:p>
          <a:p>
            <a:endParaRPr lang="en-US" dirty="0"/>
          </a:p>
        </p:txBody>
      </p:sp>
    </p:spTree>
    <p:extLst>
      <p:ext uri="{BB962C8B-B14F-4D97-AF65-F5344CB8AC3E}">
        <p14:creationId xmlns:p14="http://schemas.microsoft.com/office/powerpoint/2010/main" val="142619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C4D2A-DBB6-45AD-8273-5EFCCDF04578}"/>
              </a:ext>
            </a:extLst>
          </p:cNvPr>
          <p:cNvSpPr>
            <a:spLocks noGrp="1"/>
          </p:cNvSpPr>
          <p:nvPr>
            <p:ph type="title"/>
          </p:nvPr>
        </p:nvSpPr>
        <p:spPr>
          <a:xfrm>
            <a:off x="599440" y="223012"/>
            <a:ext cx="11277600" cy="1188720"/>
          </a:xfrm>
        </p:spPr>
        <p:txBody>
          <a:bodyPr/>
          <a:lstStyle/>
          <a:p>
            <a:r>
              <a:rPr lang="en-US" b="1" dirty="0">
                <a:solidFill>
                  <a:schemeClr val="tx1"/>
                </a:solidFill>
              </a:rPr>
              <a:t>Old Imperialism </a:t>
            </a:r>
            <a:endParaRPr lang="en-US" dirty="0">
              <a:solidFill>
                <a:schemeClr val="tx1"/>
              </a:solidFill>
            </a:endParaRPr>
          </a:p>
        </p:txBody>
      </p:sp>
      <p:sp>
        <p:nvSpPr>
          <p:cNvPr id="5" name="Content Placeholder 4">
            <a:extLst>
              <a:ext uri="{FF2B5EF4-FFF2-40B4-BE49-F238E27FC236}">
                <a16:creationId xmlns:a16="http://schemas.microsoft.com/office/drawing/2014/main" id="{0E2F7996-FDC8-4C28-B85E-442CE82B1B2B}"/>
              </a:ext>
            </a:extLst>
          </p:cNvPr>
          <p:cNvSpPr>
            <a:spLocks noGrp="1"/>
          </p:cNvSpPr>
          <p:nvPr>
            <p:ph idx="1"/>
          </p:nvPr>
        </p:nvSpPr>
        <p:spPr>
          <a:xfrm>
            <a:off x="599440" y="1781175"/>
            <a:ext cx="11277600" cy="4711065"/>
          </a:xfrm>
        </p:spPr>
        <p:txBody>
          <a:bodyPr>
            <a:noAutofit/>
          </a:bodyPr>
          <a:lstStyle/>
          <a:p>
            <a:pPr>
              <a:buClr>
                <a:schemeClr val="bg1"/>
              </a:buClr>
            </a:pPr>
            <a:r>
              <a:rPr lang="en-US" sz="2400" dirty="0">
                <a:solidFill>
                  <a:schemeClr val="bg1"/>
                </a:solidFill>
              </a:rPr>
              <a:t>Occurred between the 16th and 18</a:t>
            </a:r>
            <a:r>
              <a:rPr lang="en-US" sz="2400" baseline="30000" dirty="0">
                <a:solidFill>
                  <a:schemeClr val="bg1"/>
                </a:solidFill>
              </a:rPr>
              <a:t>th</a:t>
            </a:r>
            <a:r>
              <a:rPr lang="en-US" sz="2400" dirty="0">
                <a:solidFill>
                  <a:schemeClr val="bg1"/>
                </a:solidFill>
              </a:rPr>
              <a:t> centuries</a:t>
            </a:r>
          </a:p>
          <a:p>
            <a:pPr>
              <a:buClr>
                <a:schemeClr val="bg1"/>
              </a:buClr>
            </a:pPr>
            <a:r>
              <a:rPr lang="en-US" sz="2400" dirty="0">
                <a:solidFill>
                  <a:schemeClr val="bg1"/>
                </a:solidFill>
              </a:rPr>
              <a:t>European powers did not usually acquire territory in Africa and Asia but rather built a series of trading stations</a:t>
            </a:r>
          </a:p>
          <a:p>
            <a:pPr>
              <a:buClr>
                <a:schemeClr val="bg1"/>
              </a:buClr>
            </a:pPr>
            <a:r>
              <a:rPr lang="en-US" sz="2400" dirty="0">
                <a:solidFill>
                  <a:schemeClr val="bg1"/>
                </a:solidFill>
              </a:rPr>
              <a:t>The New World was the exception</a:t>
            </a:r>
          </a:p>
          <a:p>
            <a:pPr lvl="1">
              <a:buClr>
                <a:schemeClr val="bg1"/>
              </a:buClr>
            </a:pPr>
            <a:r>
              <a:rPr lang="en-US" sz="2400" dirty="0">
                <a:solidFill>
                  <a:schemeClr val="bg1"/>
                </a:solidFill>
              </a:rPr>
              <a:t> Spain established an enormous empire in Central and South America and lay claim to large portions of western North America.</a:t>
            </a:r>
          </a:p>
          <a:p>
            <a:pPr lvl="1">
              <a:buClr>
                <a:schemeClr val="bg1"/>
              </a:buClr>
            </a:pPr>
            <a:r>
              <a:rPr lang="en-US" sz="2400" dirty="0">
                <a:solidFill>
                  <a:schemeClr val="bg1"/>
                </a:solidFill>
              </a:rPr>
              <a:t>Portugal established Brazil as a sugar colony and imported massive numbers of slaves from Africa</a:t>
            </a:r>
          </a:p>
          <a:p>
            <a:pPr lvl="1">
              <a:buClr>
                <a:schemeClr val="bg1"/>
              </a:buClr>
            </a:pPr>
            <a:r>
              <a:rPr lang="en-US" sz="2400" dirty="0">
                <a:solidFill>
                  <a:schemeClr val="bg1"/>
                </a:solidFill>
              </a:rPr>
              <a:t>England colonized the east coast of North America</a:t>
            </a:r>
          </a:p>
          <a:p>
            <a:pPr lvl="1">
              <a:buClr>
                <a:schemeClr val="bg1"/>
              </a:buClr>
            </a:pPr>
            <a:r>
              <a:rPr lang="en-US" sz="2400" dirty="0">
                <a:solidFill>
                  <a:schemeClr val="bg1"/>
                </a:solidFill>
              </a:rPr>
              <a:t>France established a colony in modern-day Canada as well as sugar colonies in the Caribbean</a:t>
            </a:r>
          </a:p>
        </p:txBody>
      </p:sp>
    </p:spTree>
    <p:extLst>
      <p:ext uri="{BB962C8B-B14F-4D97-AF65-F5344CB8AC3E}">
        <p14:creationId xmlns:p14="http://schemas.microsoft.com/office/powerpoint/2010/main" val="13462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627E-6FBB-4695-9B68-E5F4F1BDEBCD}"/>
              </a:ext>
            </a:extLst>
          </p:cNvPr>
          <p:cNvSpPr>
            <a:spLocks noGrp="1"/>
          </p:cNvSpPr>
          <p:nvPr>
            <p:ph type="title"/>
          </p:nvPr>
        </p:nvSpPr>
        <p:spPr>
          <a:xfrm>
            <a:off x="478536" y="278892"/>
            <a:ext cx="11313414" cy="1188720"/>
          </a:xfrm>
        </p:spPr>
        <p:txBody>
          <a:bodyPr/>
          <a:lstStyle/>
          <a:p>
            <a:r>
              <a:rPr lang="en-US" b="1" dirty="0">
                <a:solidFill>
                  <a:schemeClr val="tx1"/>
                </a:solidFill>
              </a:rPr>
              <a:t>Italian and Portuguese Africa </a:t>
            </a:r>
            <a:endParaRPr lang="en-US" dirty="0">
              <a:solidFill>
                <a:schemeClr val="tx1"/>
              </a:solidFill>
            </a:endParaRPr>
          </a:p>
        </p:txBody>
      </p:sp>
      <p:sp>
        <p:nvSpPr>
          <p:cNvPr id="3" name="Content Placeholder 2">
            <a:extLst>
              <a:ext uri="{FF2B5EF4-FFF2-40B4-BE49-F238E27FC236}">
                <a16:creationId xmlns:a16="http://schemas.microsoft.com/office/drawing/2014/main" id="{A3C85BA0-3E33-4C42-837C-5B665B9760C1}"/>
              </a:ext>
            </a:extLst>
          </p:cNvPr>
          <p:cNvSpPr>
            <a:spLocks noGrp="1"/>
          </p:cNvSpPr>
          <p:nvPr>
            <p:ph idx="1"/>
          </p:nvPr>
        </p:nvSpPr>
        <p:spPr>
          <a:xfrm>
            <a:off x="478536" y="1790700"/>
            <a:ext cx="11313414" cy="4788408"/>
          </a:xfrm>
        </p:spPr>
        <p:txBody>
          <a:bodyPr>
            <a:normAutofit/>
          </a:bodyPr>
          <a:lstStyle/>
          <a:p>
            <a:pPr>
              <a:buClr>
                <a:schemeClr val="bg1"/>
              </a:buClr>
            </a:pPr>
            <a:r>
              <a:rPr lang="en-US" sz="2400" dirty="0">
                <a:solidFill>
                  <a:schemeClr val="bg1"/>
                </a:solidFill>
              </a:rPr>
              <a:t>Italy was the last of the European powers to participate in the scramble for Africa.</a:t>
            </a:r>
          </a:p>
          <a:p>
            <a:pPr>
              <a:buClr>
                <a:schemeClr val="bg1"/>
              </a:buClr>
            </a:pPr>
            <a:r>
              <a:rPr lang="en-US" sz="2400" dirty="0">
                <a:solidFill>
                  <a:schemeClr val="bg1"/>
                </a:solidFill>
              </a:rPr>
              <a:t> Eritrea on the Red Sea coast became Italy’s first colony in Africa in the 1880s.</a:t>
            </a:r>
          </a:p>
          <a:p>
            <a:pPr>
              <a:buClr>
                <a:schemeClr val="bg1"/>
              </a:buClr>
            </a:pPr>
            <a:r>
              <a:rPr lang="en-US" sz="2400" dirty="0">
                <a:solidFill>
                  <a:schemeClr val="bg1"/>
                </a:solidFill>
              </a:rPr>
              <a:t>In 1896, Italian forces were defeated trying to take Ethiopia.</a:t>
            </a:r>
          </a:p>
          <a:p>
            <a:pPr lvl="1">
              <a:buClr>
                <a:schemeClr val="bg1"/>
              </a:buClr>
            </a:pPr>
            <a:r>
              <a:rPr lang="en-US" sz="2400" dirty="0">
                <a:solidFill>
                  <a:schemeClr val="bg1"/>
                </a:solidFill>
              </a:rPr>
              <a:t>Italy became the first European country to suffer a defeat by Africans.</a:t>
            </a:r>
          </a:p>
          <a:p>
            <a:pPr lvl="2">
              <a:buClr>
                <a:schemeClr val="bg1"/>
              </a:buClr>
            </a:pPr>
            <a:r>
              <a:rPr lang="en-US" sz="2400" dirty="0">
                <a:solidFill>
                  <a:schemeClr val="bg1"/>
                </a:solidFill>
              </a:rPr>
              <a:t>6,000 Italian troops killed; thousands taken prisoner</a:t>
            </a:r>
          </a:p>
          <a:p>
            <a:pPr lvl="2">
              <a:buClr>
                <a:schemeClr val="bg1"/>
              </a:buClr>
            </a:pPr>
            <a:r>
              <a:rPr lang="en-US" sz="2400" dirty="0">
                <a:solidFill>
                  <a:schemeClr val="bg1"/>
                </a:solidFill>
              </a:rPr>
              <a:t>Mussolini sought to rectify this humiliating defeat by conquering Ethiopia in 1935.</a:t>
            </a:r>
          </a:p>
          <a:p>
            <a:pPr>
              <a:buClr>
                <a:schemeClr val="bg1"/>
              </a:buClr>
            </a:pPr>
            <a:r>
              <a:rPr lang="en-US" sz="2400" dirty="0">
                <a:solidFill>
                  <a:schemeClr val="bg1"/>
                </a:solidFill>
              </a:rPr>
              <a:t>Libya was taken from the Turks in 1912.</a:t>
            </a:r>
          </a:p>
          <a:p>
            <a:pPr>
              <a:buClr>
                <a:schemeClr val="bg1"/>
              </a:buClr>
            </a:pPr>
            <a:endParaRPr lang="en-US" sz="2400" dirty="0">
              <a:solidFill>
                <a:schemeClr val="bg1"/>
              </a:solidFill>
            </a:endParaRPr>
          </a:p>
          <a:p>
            <a:pPr>
              <a:buClr>
                <a:schemeClr val="bg1"/>
              </a:buClr>
            </a:pPr>
            <a:r>
              <a:rPr lang="en-US" sz="2400" dirty="0">
                <a:solidFill>
                  <a:schemeClr val="bg1"/>
                </a:solidFill>
              </a:rPr>
              <a:t>Portugal controlled Angola in southwest Africa and forced the people there to accept what amounted to slavery</a:t>
            </a:r>
          </a:p>
          <a:p>
            <a:endParaRPr lang="en-US" dirty="0"/>
          </a:p>
        </p:txBody>
      </p:sp>
    </p:spTree>
    <p:extLst>
      <p:ext uri="{BB962C8B-B14F-4D97-AF65-F5344CB8AC3E}">
        <p14:creationId xmlns:p14="http://schemas.microsoft.com/office/powerpoint/2010/main" val="319680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6ED-3168-4566-843C-1A79979E3DD0}"/>
              </a:ext>
            </a:extLst>
          </p:cNvPr>
          <p:cNvSpPr>
            <a:spLocks noGrp="1"/>
          </p:cNvSpPr>
          <p:nvPr>
            <p:ph type="ctrTitle"/>
          </p:nvPr>
        </p:nvSpPr>
        <p:spPr/>
        <p:txBody>
          <a:bodyPr/>
          <a:lstStyle/>
          <a:p>
            <a:r>
              <a:rPr lang="en-US" dirty="0"/>
              <a:t>Asia </a:t>
            </a:r>
          </a:p>
        </p:txBody>
      </p:sp>
      <p:sp>
        <p:nvSpPr>
          <p:cNvPr id="3" name="Subtitle 2">
            <a:extLst>
              <a:ext uri="{FF2B5EF4-FFF2-40B4-BE49-F238E27FC236}">
                <a16:creationId xmlns:a16="http://schemas.microsoft.com/office/drawing/2014/main" id="{C1E06484-4CD3-45BD-B72E-95651CE2F2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018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695FDD-421D-4D3C-899E-EEF84291AAA9}"/>
              </a:ext>
            </a:extLst>
          </p:cNvPr>
          <p:cNvPicPr>
            <a:picLocks noGrp="1" noChangeAspect="1"/>
          </p:cNvPicPr>
          <p:nvPr>
            <p:ph idx="1"/>
          </p:nvPr>
        </p:nvPicPr>
        <p:blipFill rotWithShape="1">
          <a:blip r:embed="rId2"/>
          <a:srcRect t="21435" r="-1" b="26392"/>
          <a:stretch/>
        </p:blipFill>
        <p:spPr>
          <a:xfrm>
            <a:off x="20" y="10"/>
            <a:ext cx="12191980" cy="6857990"/>
          </a:xfrm>
          <a:prstGeom prst="rect">
            <a:avLst/>
          </a:prstGeom>
        </p:spPr>
      </p:pic>
    </p:spTree>
    <p:extLst>
      <p:ext uri="{BB962C8B-B14F-4D97-AF65-F5344CB8AC3E}">
        <p14:creationId xmlns:p14="http://schemas.microsoft.com/office/powerpoint/2010/main" val="2751063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D7D1-D2F0-4FDA-92AA-11263C21F0C4}"/>
              </a:ext>
            </a:extLst>
          </p:cNvPr>
          <p:cNvSpPr>
            <a:spLocks noGrp="1"/>
          </p:cNvSpPr>
          <p:nvPr>
            <p:ph type="title"/>
          </p:nvPr>
        </p:nvSpPr>
        <p:spPr>
          <a:xfrm>
            <a:off x="507110" y="250317"/>
            <a:ext cx="11265789" cy="1054608"/>
          </a:xfrm>
        </p:spPr>
        <p:txBody>
          <a:bodyPr/>
          <a:lstStyle/>
          <a:p>
            <a:r>
              <a:rPr lang="en-US" dirty="0"/>
              <a:t>China </a:t>
            </a:r>
          </a:p>
        </p:txBody>
      </p:sp>
      <p:sp>
        <p:nvSpPr>
          <p:cNvPr id="3" name="Content Placeholder 2">
            <a:extLst>
              <a:ext uri="{FF2B5EF4-FFF2-40B4-BE49-F238E27FC236}">
                <a16:creationId xmlns:a16="http://schemas.microsoft.com/office/drawing/2014/main" id="{8DAB6F9B-CDCF-4E9D-AB56-0917E6892BB7}"/>
              </a:ext>
            </a:extLst>
          </p:cNvPr>
          <p:cNvSpPr>
            <a:spLocks noGrp="1"/>
          </p:cNvSpPr>
          <p:nvPr>
            <p:ph idx="1"/>
          </p:nvPr>
        </p:nvSpPr>
        <p:spPr>
          <a:xfrm>
            <a:off x="507110" y="1524001"/>
            <a:ext cx="11265788" cy="5083682"/>
          </a:xfrm>
        </p:spPr>
        <p:txBody>
          <a:bodyPr>
            <a:normAutofit/>
          </a:bodyPr>
          <a:lstStyle/>
          <a:p>
            <a:pPr>
              <a:buClr>
                <a:schemeClr val="bg1"/>
              </a:buClr>
            </a:pPr>
            <a:r>
              <a:rPr lang="en-US" dirty="0">
                <a:solidFill>
                  <a:schemeClr val="bg1"/>
                </a:solidFill>
              </a:rPr>
              <a:t>Opium Wars with Britain</a:t>
            </a:r>
          </a:p>
          <a:p>
            <a:pPr lvl="1">
              <a:buClr>
                <a:schemeClr val="bg1"/>
              </a:buClr>
            </a:pPr>
            <a:r>
              <a:rPr lang="en-US" sz="1800" dirty="0">
                <a:solidFill>
                  <a:schemeClr val="bg1"/>
                </a:solidFill>
              </a:rPr>
              <a:t>The increasing British trade of opium in China in the mid-19</a:t>
            </a:r>
            <a:r>
              <a:rPr lang="en-US" sz="1800" baseline="30000" dirty="0">
                <a:solidFill>
                  <a:schemeClr val="bg1"/>
                </a:solidFill>
              </a:rPr>
              <a:t>th</a:t>
            </a:r>
            <a:r>
              <a:rPr lang="en-US" sz="1800" dirty="0">
                <a:solidFill>
                  <a:schemeClr val="bg1"/>
                </a:solidFill>
              </a:rPr>
              <a:t> century took a large toll on the Chinese people.</a:t>
            </a:r>
          </a:p>
          <a:p>
            <a:pPr lvl="1">
              <a:buClr>
                <a:schemeClr val="bg1"/>
              </a:buClr>
            </a:pPr>
            <a:r>
              <a:rPr lang="en-US" sz="1800" dirty="0">
                <a:solidFill>
                  <a:schemeClr val="bg1"/>
                </a:solidFill>
              </a:rPr>
              <a:t>The Chinese gov’t demanded that Britain stop selling opium in China </a:t>
            </a:r>
          </a:p>
          <a:p>
            <a:pPr lvl="1">
              <a:buClr>
                <a:schemeClr val="bg1"/>
              </a:buClr>
            </a:pPr>
            <a:r>
              <a:rPr lang="en-US" sz="1800" dirty="0">
                <a:solidFill>
                  <a:schemeClr val="bg1"/>
                </a:solidFill>
              </a:rPr>
              <a:t>In the First Opium War (1839-1841) Britain occupied several coastal cities and forced China to surrender.</a:t>
            </a:r>
          </a:p>
          <a:p>
            <a:pPr lvl="2">
              <a:buClr>
                <a:schemeClr val="bg1"/>
              </a:buClr>
            </a:pPr>
            <a:r>
              <a:rPr lang="en-US" sz="1800" dirty="0">
                <a:solidFill>
                  <a:schemeClr val="bg1"/>
                </a:solidFill>
              </a:rPr>
              <a:t>Treaty of Nanking, 1842</a:t>
            </a:r>
          </a:p>
          <a:p>
            <a:pPr lvl="3">
              <a:buClr>
                <a:schemeClr val="bg1"/>
              </a:buClr>
            </a:pPr>
            <a:r>
              <a:rPr lang="en-US" sz="1800" dirty="0">
                <a:solidFill>
                  <a:schemeClr val="bg1"/>
                </a:solidFill>
              </a:rPr>
              <a:t>Gave Hong Kong to Britain (until 1997)</a:t>
            </a:r>
          </a:p>
          <a:p>
            <a:pPr lvl="3">
              <a:buClr>
                <a:schemeClr val="bg1"/>
              </a:buClr>
            </a:pPr>
            <a:r>
              <a:rPr lang="en-US" sz="1800" dirty="0">
                <a:solidFill>
                  <a:schemeClr val="bg1"/>
                </a:solidFill>
              </a:rPr>
              <a:t>Four “treaty ports” were opened to British trade including Canton and Shanghai.</a:t>
            </a:r>
          </a:p>
          <a:p>
            <a:pPr lvl="3">
              <a:buClr>
                <a:schemeClr val="bg1"/>
              </a:buClr>
            </a:pPr>
            <a:r>
              <a:rPr lang="en-US" sz="1800" dirty="0">
                <a:solidFill>
                  <a:schemeClr val="bg1"/>
                </a:solidFill>
              </a:rPr>
              <a:t>British residents in China (and European visitors) were granted extraterritoriality and were thus immune from Chinese law.</a:t>
            </a:r>
          </a:p>
          <a:p>
            <a:pPr lvl="1">
              <a:buClr>
                <a:schemeClr val="bg1"/>
              </a:buClr>
            </a:pPr>
            <a:r>
              <a:rPr lang="en-US" sz="1800" dirty="0">
                <a:solidFill>
                  <a:schemeClr val="bg1"/>
                </a:solidFill>
              </a:rPr>
              <a:t>Second Opium War (1856-1860)</a:t>
            </a:r>
          </a:p>
          <a:p>
            <a:pPr lvl="2">
              <a:buClr>
                <a:schemeClr val="bg1"/>
              </a:buClr>
            </a:pPr>
            <a:r>
              <a:rPr lang="en-US" sz="1800" dirty="0">
                <a:solidFill>
                  <a:schemeClr val="bg1"/>
                </a:solidFill>
              </a:rPr>
              <a:t>China was forced to open six more ports to British and French trade indefinitely.</a:t>
            </a:r>
          </a:p>
          <a:p>
            <a:pPr lvl="2">
              <a:buClr>
                <a:schemeClr val="bg1"/>
              </a:buClr>
            </a:pPr>
            <a:r>
              <a:rPr lang="en-US" sz="1800" dirty="0">
                <a:solidFill>
                  <a:schemeClr val="bg1"/>
                </a:solidFill>
              </a:rPr>
              <a:t>China was forced to accept trade and investment on unfavorable terms for the foreseeable future.</a:t>
            </a:r>
          </a:p>
          <a:p>
            <a:endParaRPr lang="en-US" dirty="0"/>
          </a:p>
        </p:txBody>
      </p:sp>
    </p:spTree>
    <p:extLst>
      <p:ext uri="{BB962C8B-B14F-4D97-AF65-F5344CB8AC3E}">
        <p14:creationId xmlns:p14="http://schemas.microsoft.com/office/powerpoint/2010/main" val="647014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7C8A12-CEAC-436F-8637-D9AFEAC720AD}"/>
              </a:ext>
            </a:extLst>
          </p:cNvPr>
          <p:cNvPicPr>
            <a:picLocks noGrp="1" noChangeAspect="1"/>
          </p:cNvPicPr>
          <p:nvPr>
            <p:ph idx="1"/>
          </p:nvPr>
        </p:nvPicPr>
        <p:blipFill rotWithShape="1">
          <a:blip r:embed="rId2"/>
          <a:srcRect t="13793"/>
          <a:stretch/>
        </p:blipFill>
        <p:spPr>
          <a:xfrm>
            <a:off x="20" y="10"/>
            <a:ext cx="12191980" cy="6857990"/>
          </a:xfrm>
          <a:prstGeom prst="rect">
            <a:avLst/>
          </a:prstGeom>
        </p:spPr>
      </p:pic>
    </p:spTree>
    <p:extLst>
      <p:ext uri="{BB962C8B-B14F-4D97-AF65-F5344CB8AC3E}">
        <p14:creationId xmlns:p14="http://schemas.microsoft.com/office/powerpoint/2010/main" val="339473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221D2-FE27-4556-B667-99E9FCF90506}"/>
              </a:ext>
            </a:extLst>
          </p:cNvPr>
          <p:cNvSpPr>
            <a:spLocks noGrp="1"/>
          </p:cNvSpPr>
          <p:nvPr>
            <p:ph idx="1"/>
          </p:nvPr>
        </p:nvSpPr>
        <p:spPr>
          <a:xfrm>
            <a:off x="564261" y="270933"/>
            <a:ext cx="11218164" cy="6384375"/>
          </a:xfrm>
        </p:spPr>
        <p:txBody>
          <a:bodyPr/>
          <a:lstStyle/>
          <a:p>
            <a:pPr>
              <a:buClr>
                <a:schemeClr val="bg1"/>
              </a:buClr>
            </a:pPr>
            <a:r>
              <a:rPr lang="en-US" sz="2000" dirty="0">
                <a:solidFill>
                  <a:schemeClr val="bg1"/>
                </a:solidFill>
              </a:rPr>
              <a:t>Taiping Rebellion of 1850</a:t>
            </a:r>
          </a:p>
          <a:p>
            <a:pPr lvl="1">
              <a:buClr>
                <a:schemeClr val="bg1"/>
              </a:buClr>
            </a:pPr>
            <a:r>
              <a:rPr lang="en-US" sz="2000" dirty="0">
                <a:solidFill>
                  <a:schemeClr val="bg1"/>
                </a:solidFill>
              </a:rPr>
              <a:t>Primarily caused by differing Chinese factions: rebels opposed the ruling Manchus</a:t>
            </a:r>
          </a:p>
          <a:p>
            <a:pPr lvl="1">
              <a:buClr>
                <a:schemeClr val="bg1"/>
              </a:buClr>
            </a:pPr>
            <a:r>
              <a:rPr lang="en-US" sz="2000" dirty="0">
                <a:solidFill>
                  <a:schemeClr val="bg1"/>
                </a:solidFill>
              </a:rPr>
              <a:t>As many as 20 million people perished. </a:t>
            </a:r>
          </a:p>
          <a:p>
            <a:pPr lvl="1">
              <a:buClr>
                <a:schemeClr val="bg1"/>
              </a:buClr>
            </a:pPr>
            <a:r>
              <a:rPr lang="en-US" sz="2000" dirty="0">
                <a:solidFill>
                  <a:schemeClr val="bg1"/>
                </a:solidFill>
              </a:rPr>
              <a:t>The Manchus defeated the rebellion after 14 years with the help of the British military.</a:t>
            </a:r>
          </a:p>
          <a:p>
            <a:pPr>
              <a:buClr>
                <a:schemeClr val="bg1"/>
              </a:buClr>
            </a:pPr>
            <a:r>
              <a:rPr lang="en-US" sz="2000" dirty="0">
                <a:solidFill>
                  <a:schemeClr val="bg1"/>
                </a:solidFill>
              </a:rPr>
              <a:t>Spheres of Influence</a:t>
            </a:r>
          </a:p>
          <a:p>
            <a:pPr lvl="1">
              <a:buClr>
                <a:schemeClr val="bg1"/>
              </a:buClr>
            </a:pPr>
            <a:r>
              <a:rPr lang="en-US" sz="2000" dirty="0">
                <a:solidFill>
                  <a:schemeClr val="bg1"/>
                </a:solidFill>
              </a:rPr>
              <a:t>By the late-nineteenth century, much of eastern China had become subject to domination by Britain, France, Russia, Japan and Germany.</a:t>
            </a:r>
          </a:p>
          <a:p>
            <a:pPr lvl="0">
              <a:buClr>
                <a:schemeClr val="bg1"/>
              </a:buClr>
            </a:pPr>
            <a:r>
              <a:rPr lang="en-US" sz="2000" dirty="0">
                <a:solidFill>
                  <a:schemeClr val="bg1"/>
                </a:solidFill>
              </a:rPr>
              <a:t>Japan gained Taiwan as a result of the Sino-Japanese War (1894-95).</a:t>
            </a:r>
          </a:p>
          <a:p>
            <a:pPr lvl="1">
              <a:buClr>
                <a:schemeClr val="bg1"/>
              </a:buClr>
            </a:pPr>
            <a:r>
              <a:rPr lang="en-US" sz="2000" dirty="0">
                <a:solidFill>
                  <a:schemeClr val="bg1"/>
                </a:solidFill>
              </a:rPr>
              <a:t>This conflict revealed China’s weaknesses and resulted in further control by imperialist powers.</a:t>
            </a:r>
          </a:p>
          <a:p>
            <a:pPr lvl="0">
              <a:buClr>
                <a:schemeClr val="bg1"/>
              </a:buClr>
            </a:pPr>
            <a:r>
              <a:rPr lang="en-US" sz="2000" dirty="0">
                <a:solidFill>
                  <a:schemeClr val="bg1"/>
                </a:solidFill>
              </a:rPr>
              <a:t>Britain gained a trade monopoly on the Yangtze River.</a:t>
            </a:r>
          </a:p>
          <a:p>
            <a:pPr lvl="0">
              <a:buClr>
                <a:schemeClr val="bg1"/>
              </a:buClr>
            </a:pPr>
            <a:r>
              <a:rPr lang="en-US" sz="2000" dirty="0">
                <a:solidFill>
                  <a:schemeClr val="bg1"/>
                </a:solidFill>
              </a:rPr>
              <a:t>France gained a lease on Canton Bay and a “sphere of influence” in trade in several southern provinces.</a:t>
            </a:r>
          </a:p>
          <a:p>
            <a:pPr lvl="0">
              <a:buClr>
                <a:schemeClr val="bg1"/>
              </a:buClr>
            </a:pPr>
            <a:r>
              <a:rPr lang="en-US" sz="2000" dirty="0">
                <a:solidFill>
                  <a:schemeClr val="bg1"/>
                </a:solidFill>
              </a:rPr>
              <a:t>Russia controlled northern Manchuria seeking to build a railroad through the region.</a:t>
            </a:r>
          </a:p>
          <a:p>
            <a:pPr lvl="0">
              <a:buClr>
                <a:schemeClr val="bg1"/>
              </a:buClr>
            </a:pPr>
            <a:r>
              <a:rPr lang="en-US" sz="2000" dirty="0">
                <a:solidFill>
                  <a:schemeClr val="bg1"/>
                </a:solidFill>
              </a:rPr>
              <a:t>Germany gained a 99-year lease on the port of Qingdao and concessions to build two railroad lines in the Shandong Province.</a:t>
            </a:r>
          </a:p>
          <a:p>
            <a:pPr lvl="0"/>
            <a:endParaRPr lang="en-US" sz="2800" dirty="0"/>
          </a:p>
          <a:p>
            <a:endParaRPr lang="en-US" dirty="0"/>
          </a:p>
        </p:txBody>
      </p:sp>
    </p:spTree>
    <p:extLst>
      <p:ext uri="{BB962C8B-B14F-4D97-AF65-F5344CB8AC3E}">
        <p14:creationId xmlns:p14="http://schemas.microsoft.com/office/powerpoint/2010/main" val="138575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D02A-39B7-47AB-95E7-0BD910F0DC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EBA4876-7E79-4FED-B5DF-7387CB7A5312}"/>
              </a:ext>
            </a:extLst>
          </p:cNvPr>
          <p:cNvPicPr>
            <a:picLocks noGrp="1" noChangeAspect="1"/>
          </p:cNvPicPr>
          <p:nvPr>
            <p:ph idx="1"/>
          </p:nvPr>
        </p:nvPicPr>
        <p:blipFill>
          <a:blip r:embed="rId2"/>
          <a:stretch>
            <a:fillRect/>
          </a:stretch>
        </p:blipFill>
        <p:spPr>
          <a:xfrm>
            <a:off x="0" y="8064"/>
            <a:ext cx="12192000" cy="6849936"/>
          </a:xfrm>
        </p:spPr>
      </p:pic>
    </p:spTree>
    <p:extLst>
      <p:ext uri="{BB962C8B-B14F-4D97-AF65-F5344CB8AC3E}">
        <p14:creationId xmlns:p14="http://schemas.microsoft.com/office/powerpoint/2010/main" val="3197668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B148A-32A6-49C5-B730-D1D83DC6723A}"/>
              </a:ext>
            </a:extLst>
          </p:cNvPr>
          <p:cNvSpPr>
            <a:spLocks noGrp="1"/>
          </p:cNvSpPr>
          <p:nvPr>
            <p:ph idx="1"/>
          </p:nvPr>
        </p:nvSpPr>
        <p:spPr>
          <a:xfrm>
            <a:off x="526161" y="742950"/>
            <a:ext cx="11237214" cy="5676900"/>
          </a:xfrm>
        </p:spPr>
        <p:txBody>
          <a:bodyPr/>
          <a:lstStyle/>
          <a:p>
            <a:pPr lvl="1">
              <a:buClr>
                <a:schemeClr val="bg1"/>
              </a:buClr>
            </a:pPr>
            <a:r>
              <a:rPr lang="en-US" sz="2400" dirty="0">
                <a:solidFill>
                  <a:schemeClr val="bg1"/>
                </a:solidFill>
              </a:rPr>
              <a:t>The U.S. in 1899 demanded an “Open Door” to trade in China resulting in an agreement that the imperialist powers in China would not interfere in any treaty port or the interests of another power.</a:t>
            </a:r>
            <a:endParaRPr lang="en-US" sz="2400" b="1" dirty="0"/>
          </a:p>
          <a:p>
            <a:pPr lvl="1">
              <a:buClr>
                <a:schemeClr val="bg1"/>
              </a:buClr>
            </a:pPr>
            <a:r>
              <a:rPr lang="en-US" sz="2400" dirty="0">
                <a:solidFill>
                  <a:schemeClr val="bg1"/>
                </a:solidFill>
              </a:rPr>
              <a:t>Boxer Rebellion, 1900</a:t>
            </a:r>
          </a:p>
          <a:p>
            <a:pPr lvl="2">
              <a:buClr>
                <a:schemeClr val="bg1"/>
              </a:buClr>
            </a:pPr>
            <a:r>
              <a:rPr lang="en-US" sz="2400" dirty="0">
                <a:solidFill>
                  <a:schemeClr val="bg1"/>
                </a:solidFill>
              </a:rPr>
              <a:t>Led by a Chinese secret society of nationalists, the Society of the Righteous and Harmonious Fists, a rebellion in northern China killed European officials and sought to force out Western and Japanese influence.</a:t>
            </a:r>
          </a:p>
          <a:p>
            <a:pPr lvl="2">
              <a:buClr>
                <a:schemeClr val="bg1"/>
              </a:buClr>
            </a:pPr>
            <a:r>
              <a:rPr lang="en-US" sz="2400" dirty="0">
                <a:solidFill>
                  <a:schemeClr val="bg1"/>
                </a:solidFill>
              </a:rPr>
              <a:t>A multi-national army including Great Britain, France, Japan, the U.S., Germany, and Russia crushed the uprising and foreign domination of China continued until the birth of the Chinese republic in 1911.</a:t>
            </a:r>
          </a:p>
          <a:p>
            <a:pPr lvl="1">
              <a:buClr>
                <a:schemeClr val="bg1"/>
              </a:buClr>
            </a:pPr>
            <a:r>
              <a:rPr lang="en-US" sz="2400" dirty="0">
                <a:solidFill>
                  <a:schemeClr val="bg1"/>
                </a:solidFill>
              </a:rPr>
              <a:t>In 1911, the Qing dynasty was overthrown and replaced by a republic led by nationalist Dr. Sun </a:t>
            </a:r>
            <a:r>
              <a:rPr lang="en-US" sz="2400" dirty="0" err="1">
                <a:solidFill>
                  <a:schemeClr val="bg1"/>
                </a:solidFill>
              </a:rPr>
              <a:t>Yat-sen</a:t>
            </a:r>
            <a:r>
              <a:rPr lang="en-US" sz="2400" dirty="0">
                <a:solidFill>
                  <a:schemeClr val="bg1"/>
                </a:solidFill>
              </a:rPr>
              <a:t>.</a:t>
            </a:r>
          </a:p>
          <a:p>
            <a:endParaRPr lang="en-US" dirty="0"/>
          </a:p>
        </p:txBody>
      </p:sp>
    </p:spTree>
    <p:extLst>
      <p:ext uri="{BB962C8B-B14F-4D97-AF65-F5344CB8AC3E}">
        <p14:creationId xmlns:p14="http://schemas.microsoft.com/office/powerpoint/2010/main" val="347389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CC31-B286-411F-99F2-E9F2DB35A42C}"/>
              </a:ext>
            </a:extLst>
          </p:cNvPr>
          <p:cNvSpPr>
            <a:spLocks noGrp="1"/>
          </p:cNvSpPr>
          <p:nvPr>
            <p:ph type="title"/>
          </p:nvPr>
        </p:nvSpPr>
        <p:spPr>
          <a:xfrm>
            <a:off x="430910" y="240792"/>
            <a:ext cx="11341989" cy="1188720"/>
          </a:xfrm>
        </p:spPr>
        <p:txBody>
          <a:bodyPr/>
          <a:lstStyle/>
          <a:p>
            <a:r>
              <a:rPr lang="en-US" dirty="0"/>
              <a:t>India</a:t>
            </a:r>
          </a:p>
        </p:txBody>
      </p:sp>
      <p:sp>
        <p:nvSpPr>
          <p:cNvPr id="3" name="Content Placeholder 2">
            <a:extLst>
              <a:ext uri="{FF2B5EF4-FFF2-40B4-BE49-F238E27FC236}">
                <a16:creationId xmlns:a16="http://schemas.microsoft.com/office/drawing/2014/main" id="{8C2E8633-13F4-4927-8B4C-D7032FD08F2E}"/>
              </a:ext>
            </a:extLst>
          </p:cNvPr>
          <p:cNvSpPr>
            <a:spLocks noGrp="1"/>
          </p:cNvSpPr>
          <p:nvPr>
            <p:ph idx="1"/>
          </p:nvPr>
        </p:nvSpPr>
        <p:spPr>
          <a:xfrm>
            <a:off x="430910" y="1600200"/>
            <a:ext cx="11341988" cy="5017008"/>
          </a:xfrm>
        </p:spPr>
        <p:txBody>
          <a:bodyPr>
            <a:normAutofit/>
          </a:bodyPr>
          <a:lstStyle/>
          <a:p>
            <a:pPr>
              <a:buClr>
                <a:schemeClr val="bg1"/>
              </a:buClr>
            </a:pPr>
            <a:r>
              <a:rPr lang="en-US" sz="2000" dirty="0">
                <a:solidFill>
                  <a:schemeClr val="bg1"/>
                </a:solidFill>
              </a:rPr>
              <a:t>Since 1763 The British East India Company (BEIC) had controlled India </a:t>
            </a:r>
          </a:p>
          <a:p>
            <a:pPr>
              <a:buClr>
                <a:schemeClr val="bg1"/>
              </a:buClr>
            </a:pPr>
            <a:r>
              <a:rPr lang="en-US" sz="2000" dirty="0">
                <a:solidFill>
                  <a:schemeClr val="bg1"/>
                </a:solidFill>
              </a:rPr>
              <a:t>Sepoy Mutiny, 1857-58</a:t>
            </a:r>
          </a:p>
          <a:p>
            <a:pPr lvl="1">
              <a:buClr>
                <a:schemeClr val="bg1"/>
              </a:buClr>
            </a:pPr>
            <a:r>
              <a:rPr lang="en-US" sz="2000" dirty="0">
                <a:solidFill>
                  <a:schemeClr val="bg1"/>
                </a:solidFill>
              </a:rPr>
              <a:t>Insurrection of Hindu and Muslim soldiers in the British Army spread in northern and central India before it was crushed, primarily by loyal native troops from southern India.</a:t>
            </a:r>
          </a:p>
          <a:p>
            <a:pPr lvl="1">
              <a:buClr>
                <a:schemeClr val="bg1"/>
              </a:buClr>
            </a:pPr>
            <a:r>
              <a:rPr lang="en-US" sz="2000" i="1" dirty="0">
                <a:solidFill>
                  <a:schemeClr val="bg1"/>
                </a:solidFill>
              </a:rPr>
              <a:t>Sepoys</a:t>
            </a:r>
            <a:r>
              <a:rPr lang="en-US" sz="2000" dirty="0">
                <a:solidFill>
                  <a:schemeClr val="bg1"/>
                </a:solidFill>
              </a:rPr>
              <a:t> had resented British taking direct control of Indian states.</a:t>
            </a:r>
          </a:p>
          <a:p>
            <a:pPr lvl="1">
              <a:buClr>
                <a:schemeClr val="bg1"/>
              </a:buClr>
            </a:pPr>
            <a:r>
              <a:rPr lang="en-US" sz="2000" dirty="0">
                <a:solidFill>
                  <a:schemeClr val="bg1"/>
                </a:solidFill>
              </a:rPr>
              <a:t>The short term cause was the British use of animal fat to grease rifle cartridges which was sacrilege to both Muslim and Hindu faiths.</a:t>
            </a:r>
          </a:p>
          <a:p>
            <a:pPr lvl="1">
              <a:buClr>
                <a:schemeClr val="bg1"/>
              </a:buClr>
            </a:pPr>
            <a:r>
              <a:rPr lang="en-US" sz="2000" dirty="0">
                <a:solidFill>
                  <a:schemeClr val="bg1"/>
                </a:solidFill>
              </a:rPr>
              <a:t>Result: After 1858, India was ruled by British Parliament in London and administered by a tiny, all-white civil service in India.</a:t>
            </a:r>
          </a:p>
          <a:p>
            <a:pPr lvl="2">
              <a:buClr>
                <a:schemeClr val="bg1"/>
              </a:buClr>
            </a:pPr>
            <a:r>
              <a:rPr lang="en-US" sz="2000" dirty="0">
                <a:solidFill>
                  <a:schemeClr val="bg1"/>
                </a:solidFill>
              </a:rPr>
              <a:t>The BEIC no longer controlled India.</a:t>
            </a:r>
          </a:p>
          <a:p>
            <a:pPr>
              <a:buClr>
                <a:schemeClr val="bg1"/>
              </a:buClr>
            </a:pPr>
            <a:r>
              <a:rPr lang="en-US" sz="2000" dirty="0">
                <a:solidFill>
                  <a:schemeClr val="bg1"/>
                </a:solidFill>
              </a:rPr>
              <a:t>Britain created of a unified and powerful Indian state. </a:t>
            </a:r>
          </a:p>
          <a:p>
            <a:pPr lvl="1">
              <a:buClr>
                <a:schemeClr val="bg1"/>
              </a:buClr>
            </a:pPr>
            <a:r>
              <a:rPr lang="en-US" sz="1800" dirty="0">
                <a:solidFill>
                  <a:schemeClr val="bg1"/>
                </a:solidFill>
              </a:rPr>
              <a:t>Often referred to as one of the following; Direct Rule, Crown Rule, or the British Raj </a:t>
            </a:r>
          </a:p>
          <a:p>
            <a:endParaRPr lang="en-US" dirty="0"/>
          </a:p>
        </p:txBody>
      </p:sp>
    </p:spTree>
    <p:extLst>
      <p:ext uri="{BB962C8B-B14F-4D97-AF65-F5344CB8AC3E}">
        <p14:creationId xmlns:p14="http://schemas.microsoft.com/office/powerpoint/2010/main" val="305410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C57E6C8-3749-4AC0-8E2B-6EFEB60A7BCD}"/>
              </a:ext>
            </a:extLst>
          </p:cNvPr>
          <p:cNvSpPr>
            <a:spLocks noGrp="1"/>
          </p:cNvSpPr>
          <p:nvPr>
            <p:ph idx="1"/>
          </p:nvPr>
        </p:nvSpPr>
        <p:spPr>
          <a:xfrm>
            <a:off x="804670" y="2640692"/>
            <a:ext cx="3044952" cy="3255252"/>
          </a:xfrm>
        </p:spPr>
        <p:txBody>
          <a:bodyPr>
            <a:normAutofit/>
          </a:bodyPr>
          <a:lstStyle/>
          <a:p>
            <a:endParaRPr lang="en-US" sz="1600"/>
          </a:p>
        </p:txBody>
      </p:sp>
      <p:pic>
        <p:nvPicPr>
          <p:cNvPr id="9" name="Content Placeholder 8">
            <a:extLst>
              <a:ext uri="{FF2B5EF4-FFF2-40B4-BE49-F238E27FC236}">
                <a16:creationId xmlns:a16="http://schemas.microsoft.com/office/drawing/2014/main" id="{39EA30B5-F46C-4527-8B78-FDDC7A306938}"/>
              </a:ext>
            </a:extLst>
          </p:cNvPr>
          <p:cNvPicPr>
            <a:picLocks noChangeAspect="1"/>
          </p:cNvPicPr>
          <p:nvPr/>
        </p:nvPicPr>
        <p:blipFill rotWithShape="1">
          <a:blip r:embed="rId2"/>
          <a:srcRect l="2816" r="9254" b="-1"/>
          <a:stretch/>
        </p:blipFill>
        <p:spPr>
          <a:xfrm>
            <a:off x="0" y="10"/>
            <a:ext cx="12192000" cy="6857990"/>
          </a:xfrm>
          <a:prstGeom prst="rect">
            <a:avLst/>
          </a:prstGeom>
        </p:spPr>
      </p:pic>
    </p:spTree>
    <p:extLst>
      <p:ext uri="{BB962C8B-B14F-4D97-AF65-F5344CB8AC3E}">
        <p14:creationId xmlns:p14="http://schemas.microsoft.com/office/powerpoint/2010/main" val="3090092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5B55-3A10-4EC2-A6F3-CB7D2EE310A3}"/>
              </a:ext>
            </a:extLst>
          </p:cNvPr>
          <p:cNvSpPr>
            <a:spLocks noGrp="1"/>
          </p:cNvSpPr>
          <p:nvPr>
            <p:ph type="title"/>
          </p:nvPr>
        </p:nvSpPr>
        <p:spPr>
          <a:xfrm>
            <a:off x="609597" y="261410"/>
            <a:ext cx="11182351" cy="1188720"/>
          </a:xfrm>
        </p:spPr>
        <p:txBody>
          <a:bodyPr/>
          <a:lstStyle/>
          <a:p>
            <a:r>
              <a:rPr lang="en-US" b="1" dirty="0">
                <a:solidFill>
                  <a:schemeClr val="tx1"/>
                </a:solidFill>
              </a:rPr>
              <a:t>European Migration</a:t>
            </a:r>
            <a:endParaRPr lang="en-US" dirty="0">
              <a:solidFill>
                <a:schemeClr val="tx1"/>
              </a:solidFill>
            </a:endParaRPr>
          </a:p>
        </p:txBody>
      </p:sp>
      <p:sp>
        <p:nvSpPr>
          <p:cNvPr id="3" name="Content Placeholder 2">
            <a:extLst>
              <a:ext uri="{FF2B5EF4-FFF2-40B4-BE49-F238E27FC236}">
                <a16:creationId xmlns:a16="http://schemas.microsoft.com/office/drawing/2014/main" id="{17F47193-E81F-4084-9CBE-582E62E437B1}"/>
              </a:ext>
            </a:extLst>
          </p:cNvPr>
          <p:cNvSpPr>
            <a:spLocks noGrp="1"/>
          </p:cNvSpPr>
          <p:nvPr>
            <p:ph idx="1"/>
          </p:nvPr>
        </p:nvSpPr>
        <p:spPr>
          <a:xfrm>
            <a:off x="554829" y="1662641"/>
            <a:ext cx="11291889" cy="4933949"/>
          </a:xfrm>
        </p:spPr>
        <p:txBody>
          <a:bodyPr>
            <a:normAutofit/>
          </a:bodyPr>
          <a:lstStyle/>
          <a:p>
            <a:pPr>
              <a:buClr>
                <a:schemeClr val="bg1"/>
              </a:buClr>
            </a:pPr>
            <a:r>
              <a:rPr lang="en-US" sz="2400" dirty="0">
                <a:solidFill>
                  <a:schemeClr val="bg1"/>
                </a:solidFill>
              </a:rPr>
              <a:t>Between 1815 &amp; 1932 over 60 million people left Europe  </a:t>
            </a:r>
          </a:p>
          <a:p>
            <a:pPr lvl="1">
              <a:buClr>
                <a:schemeClr val="bg1"/>
              </a:buClr>
            </a:pPr>
            <a:r>
              <a:rPr lang="en-US" sz="2200" dirty="0">
                <a:solidFill>
                  <a:schemeClr val="bg1"/>
                </a:solidFill>
              </a:rPr>
              <a:t>Great Britain, Ireland, Italy and Germany saw the largest number of emigrants leave their homelands.</a:t>
            </a:r>
          </a:p>
          <a:p>
            <a:pPr>
              <a:buClr>
                <a:schemeClr val="bg1"/>
              </a:buClr>
            </a:pPr>
            <a:r>
              <a:rPr lang="en-US" sz="2400" dirty="0">
                <a:solidFill>
                  <a:schemeClr val="bg1"/>
                </a:solidFill>
              </a:rPr>
              <a:t>Migrants went primarily to European-inhabited areas: North &amp; South America, Australia, New Zealand &amp; Siberia</a:t>
            </a:r>
          </a:p>
          <a:p>
            <a:pPr>
              <a:buClr>
                <a:schemeClr val="bg1"/>
              </a:buClr>
            </a:pPr>
            <a:r>
              <a:rPr lang="en-US" sz="2400" dirty="0">
                <a:solidFill>
                  <a:schemeClr val="bg1"/>
                </a:solidFill>
              </a:rPr>
              <a:t>European migration provided further motivation for Western expansion</a:t>
            </a:r>
          </a:p>
          <a:p>
            <a:pPr>
              <a:buClr>
                <a:schemeClr val="bg1"/>
              </a:buClr>
            </a:pPr>
            <a:r>
              <a:rPr lang="en-US" sz="2400" dirty="0">
                <a:solidFill>
                  <a:schemeClr val="bg1"/>
                </a:solidFill>
              </a:rPr>
              <a:t>Most emigrants were poor and from rural areas, though seldom from the poorest classes (due to oppressive land policies)</a:t>
            </a:r>
          </a:p>
          <a:p>
            <a:pPr>
              <a:buClr>
                <a:schemeClr val="bg1"/>
              </a:buClr>
            </a:pPr>
            <a:r>
              <a:rPr lang="en-US" sz="2400" dirty="0">
                <a:solidFill>
                  <a:schemeClr val="bg1"/>
                </a:solidFill>
              </a:rPr>
              <a:t>Jewish emigrants who went to the U.S. in large numbers were the least likely to return to their homelands due to the persecution of Jews in eastern Europe.</a:t>
            </a:r>
          </a:p>
          <a:p>
            <a:endParaRPr lang="en-US" dirty="0"/>
          </a:p>
        </p:txBody>
      </p:sp>
    </p:spTree>
    <p:extLst>
      <p:ext uri="{BB962C8B-B14F-4D97-AF65-F5344CB8AC3E}">
        <p14:creationId xmlns:p14="http://schemas.microsoft.com/office/powerpoint/2010/main" val="261785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215766-8559-458C-9081-69C930BCA5B7}"/>
              </a:ext>
            </a:extLst>
          </p:cNvPr>
          <p:cNvSpPr>
            <a:spLocks noGrp="1"/>
          </p:cNvSpPr>
          <p:nvPr>
            <p:ph idx="1"/>
          </p:nvPr>
        </p:nvSpPr>
        <p:spPr>
          <a:xfrm>
            <a:off x="453580" y="428625"/>
            <a:ext cx="11284838" cy="5981699"/>
          </a:xfrm>
        </p:spPr>
        <p:txBody>
          <a:bodyPr>
            <a:normAutofit/>
          </a:bodyPr>
          <a:lstStyle/>
          <a:p>
            <a:pPr>
              <a:buClr>
                <a:schemeClr val="bg1"/>
              </a:buClr>
            </a:pPr>
            <a:r>
              <a:rPr lang="en-US" sz="2400" dirty="0">
                <a:solidFill>
                  <a:schemeClr val="bg1"/>
                </a:solidFill>
              </a:rPr>
              <a:t>The Indian National Congress was formed in 1885.</a:t>
            </a:r>
          </a:p>
          <a:p>
            <a:pPr lvl="1">
              <a:buClr>
                <a:schemeClr val="bg1"/>
              </a:buClr>
            </a:pPr>
            <a:r>
              <a:rPr lang="en-US" sz="2400" dirty="0">
                <a:solidFill>
                  <a:schemeClr val="bg1"/>
                </a:solidFill>
              </a:rPr>
              <a:t>Purpose: Britain trained Indians to run India along British lines.</a:t>
            </a:r>
          </a:p>
          <a:p>
            <a:pPr lvl="1">
              <a:buClr>
                <a:schemeClr val="bg1"/>
              </a:buClr>
            </a:pPr>
            <a:r>
              <a:rPr lang="en-US" sz="2400" dirty="0">
                <a:solidFill>
                  <a:schemeClr val="bg1"/>
                </a:solidFill>
              </a:rPr>
              <a:t>Educated Indians, predominantly Hindu, increasingly demanded more equality and self-gov't.</a:t>
            </a:r>
          </a:p>
          <a:p>
            <a:pPr lvl="1">
              <a:buClr>
                <a:schemeClr val="bg1"/>
              </a:buClr>
            </a:pPr>
            <a:r>
              <a:rPr lang="en-US" sz="2400" dirty="0">
                <a:solidFill>
                  <a:schemeClr val="bg1"/>
                </a:solidFill>
              </a:rPr>
              <a:t>Due to the INC’s leadership in the independence movement led by Mohandas K. Gandhi and Jawaharlal Nehru, India gained its independence in 1947 (just after WWII)</a:t>
            </a:r>
          </a:p>
          <a:p>
            <a:pPr marL="228600" lvl="1" indent="0">
              <a:buClr>
                <a:schemeClr val="bg1"/>
              </a:buClr>
              <a:buNone/>
            </a:pPr>
            <a:endParaRPr lang="en-US" sz="2400" dirty="0">
              <a:solidFill>
                <a:schemeClr val="bg1"/>
              </a:solidFill>
            </a:endParaRPr>
          </a:p>
          <a:p>
            <a:pPr>
              <a:buClr>
                <a:schemeClr val="bg1"/>
              </a:buClr>
            </a:pPr>
            <a:r>
              <a:rPr lang="en-US" sz="2400" dirty="0">
                <a:solidFill>
                  <a:schemeClr val="bg1"/>
                </a:solidFill>
              </a:rPr>
              <a:t>Other British colonies in Asia</a:t>
            </a:r>
          </a:p>
          <a:p>
            <a:pPr lvl="1">
              <a:buClr>
                <a:schemeClr val="bg1"/>
              </a:buClr>
            </a:pPr>
            <a:r>
              <a:rPr lang="en-US" sz="2400" dirty="0">
                <a:solidFill>
                  <a:schemeClr val="bg1"/>
                </a:solidFill>
              </a:rPr>
              <a:t>Burma (1820s)</a:t>
            </a:r>
          </a:p>
          <a:p>
            <a:pPr lvl="1">
              <a:buClr>
                <a:schemeClr val="bg1"/>
              </a:buClr>
            </a:pPr>
            <a:r>
              <a:rPr lang="en-US" sz="2400" dirty="0">
                <a:solidFill>
                  <a:schemeClr val="bg1"/>
                </a:solidFill>
              </a:rPr>
              <a:t>Malay Peninsula (Malaysia)</a:t>
            </a:r>
          </a:p>
          <a:p>
            <a:pPr lvl="1">
              <a:buClr>
                <a:schemeClr val="bg1"/>
              </a:buClr>
            </a:pPr>
            <a:r>
              <a:rPr lang="en-US" sz="2400" dirty="0">
                <a:solidFill>
                  <a:schemeClr val="bg1"/>
                </a:solidFill>
              </a:rPr>
              <a:t>North Borneo (Indonesia)</a:t>
            </a:r>
          </a:p>
          <a:p>
            <a:pPr lvl="1">
              <a:buClr>
                <a:schemeClr val="bg1"/>
              </a:buClr>
            </a:pPr>
            <a:endParaRPr lang="en-US" sz="2200" dirty="0">
              <a:solidFill>
                <a:schemeClr val="bg1"/>
              </a:solidFill>
            </a:endParaRPr>
          </a:p>
        </p:txBody>
      </p:sp>
    </p:spTree>
    <p:extLst>
      <p:ext uri="{BB962C8B-B14F-4D97-AF65-F5344CB8AC3E}">
        <p14:creationId xmlns:p14="http://schemas.microsoft.com/office/powerpoint/2010/main" val="1564263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62AA26-B02C-4C43-B597-0B0D7D9560C3}"/>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094004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C83E5-3DB3-4C6E-8390-4125B2787286}"/>
              </a:ext>
            </a:extLst>
          </p:cNvPr>
          <p:cNvSpPr>
            <a:spLocks noGrp="1"/>
          </p:cNvSpPr>
          <p:nvPr>
            <p:ph type="title"/>
          </p:nvPr>
        </p:nvSpPr>
        <p:spPr>
          <a:xfrm>
            <a:off x="583310" y="240792"/>
            <a:ext cx="11189589" cy="1188720"/>
          </a:xfrm>
        </p:spPr>
        <p:txBody>
          <a:bodyPr/>
          <a:lstStyle/>
          <a:p>
            <a:r>
              <a:rPr lang="en-US" dirty="0"/>
              <a:t>French Indochina </a:t>
            </a:r>
          </a:p>
        </p:txBody>
      </p:sp>
      <p:sp>
        <p:nvSpPr>
          <p:cNvPr id="3" name="Content Placeholder 2">
            <a:extLst>
              <a:ext uri="{FF2B5EF4-FFF2-40B4-BE49-F238E27FC236}">
                <a16:creationId xmlns:a16="http://schemas.microsoft.com/office/drawing/2014/main" id="{37E5F937-0D6C-428C-A3E3-39BC80790F4A}"/>
              </a:ext>
            </a:extLst>
          </p:cNvPr>
          <p:cNvSpPr>
            <a:spLocks noGrp="1"/>
          </p:cNvSpPr>
          <p:nvPr>
            <p:ph idx="1"/>
          </p:nvPr>
        </p:nvSpPr>
        <p:spPr>
          <a:xfrm>
            <a:off x="583311" y="1838326"/>
            <a:ext cx="3612770" cy="4352924"/>
          </a:xfrm>
        </p:spPr>
        <p:txBody>
          <a:bodyPr/>
          <a:lstStyle/>
          <a:p>
            <a:pPr>
              <a:buClr>
                <a:schemeClr val="bg1"/>
              </a:buClr>
            </a:pPr>
            <a:r>
              <a:rPr lang="en-US" sz="2800" dirty="0">
                <a:solidFill>
                  <a:schemeClr val="bg1"/>
                </a:solidFill>
              </a:rPr>
              <a:t>Indochina (modern-day Vietnam, Cambodia, Laos)</a:t>
            </a:r>
            <a:endParaRPr lang="en-US" sz="4000" dirty="0">
              <a:solidFill>
                <a:schemeClr val="bg1"/>
              </a:solidFill>
            </a:endParaRPr>
          </a:p>
          <a:p>
            <a:pPr lvl="1">
              <a:buClr>
                <a:schemeClr val="bg1"/>
              </a:buClr>
            </a:pPr>
            <a:r>
              <a:rPr lang="en-US" sz="2400" dirty="0">
                <a:solidFill>
                  <a:schemeClr val="bg1"/>
                </a:solidFill>
              </a:rPr>
              <a:t>It became a protectorate in the 1880s and 1890s.</a:t>
            </a:r>
            <a:endParaRPr lang="en-US" sz="3600" dirty="0">
              <a:solidFill>
                <a:schemeClr val="bg1"/>
              </a:solidFill>
            </a:endParaRPr>
          </a:p>
          <a:p>
            <a:pPr>
              <a:buClr>
                <a:schemeClr val="bg1"/>
              </a:buClr>
            </a:pPr>
            <a:r>
              <a:rPr lang="en-US" sz="2800" dirty="0">
                <a:solidFill>
                  <a:schemeClr val="bg1"/>
                </a:solidFill>
              </a:rPr>
              <a:t>In the South Seas, France took Tahiti and New Caledonia.</a:t>
            </a:r>
            <a:endParaRPr lang="en-US" sz="3600" dirty="0">
              <a:solidFill>
                <a:schemeClr val="bg1"/>
              </a:solidFill>
            </a:endParaRPr>
          </a:p>
          <a:p>
            <a:endParaRPr lang="en-US" dirty="0"/>
          </a:p>
        </p:txBody>
      </p:sp>
      <p:pic>
        <p:nvPicPr>
          <p:cNvPr id="5" name="Picture 4">
            <a:extLst>
              <a:ext uri="{FF2B5EF4-FFF2-40B4-BE49-F238E27FC236}">
                <a16:creationId xmlns:a16="http://schemas.microsoft.com/office/drawing/2014/main" id="{EBF552C6-E728-4189-8018-E64A5CEA62BB}"/>
              </a:ext>
            </a:extLst>
          </p:cNvPr>
          <p:cNvPicPr>
            <a:picLocks noChangeAspect="1"/>
          </p:cNvPicPr>
          <p:nvPr/>
        </p:nvPicPr>
        <p:blipFill>
          <a:blip r:embed="rId2"/>
          <a:stretch>
            <a:fillRect/>
          </a:stretch>
        </p:blipFill>
        <p:spPr>
          <a:xfrm>
            <a:off x="4562938" y="1838326"/>
            <a:ext cx="7209961" cy="4352924"/>
          </a:xfrm>
          <a:prstGeom prst="rect">
            <a:avLst/>
          </a:prstGeom>
        </p:spPr>
      </p:pic>
    </p:spTree>
    <p:extLst>
      <p:ext uri="{BB962C8B-B14F-4D97-AF65-F5344CB8AC3E}">
        <p14:creationId xmlns:p14="http://schemas.microsoft.com/office/powerpoint/2010/main" val="417504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ADD2-F404-4413-B891-CA51376239B2}"/>
              </a:ext>
            </a:extLst>
          </p:cNvPr>
          <p:cNvSpPr>
            <a:spLocks noGrp="1"/>
          </p:cNvSpPr>
          <p:nvPr>
            <p:ph type="title"/>
          </p:nvPr>
        </p:nvSpPr>
        <p:spPr>
          <a:xfrm>
            <a:off x="592836" y="278892"/>
            <a:ext cx="11141964" cy="1188720"/>
          </a:xfrm>
        </p:spPr>
        <p:txBody>
          <a:bodyPr/>
          <a:lstStyle/>
          <a:p>
            <a:r>
              <a:rPr lang="en-US" dirty="0"/>
              <a:t>German and Spanish Possessions </a:t>
            </a:r>
          </a:p>
        </p:txBody>
      </p:sp>
      <p:sp>
        <p:nvSpPr>
          <p:cNvPr id="3" name="Content Placeholder 2">
            <a:extLst>
              <a:ext uri="{FF2B5EF4-FFF2-40B4-BE49-F238E27FC236}">
                <a16:creationId xmlns:a16="http://schemas.microsoft.com/office/drawing/2014/main" id="{64025DA0-4777-4660-9AC7-75A16ABC272F}"/>
              </a:ext>
            </a:extLst>
          </p:cNvPr>
          <p:cNvSpPr>
            <a:spLocks noGrp="1"/>
          </p:cNvSpPr>
          <p:nvPr>
            <p:ph idx="1"/>
          </p:nvPr>
        </p:nvSpPr>
        <p:spPr>
          <a:xfrm>
            <a:off x="592835" y="1685925"/>
            <a:ext cx="11141963" cy="4743449"/>
          </a:xfrm>
        </p:spPr>
        <p:txBody>
          <a:bodyPr/>
          <a:lstStyle/>
          <a:p>
            <a:pPr>
              <a:buClr>
                <a:schemeClr val="bg1"/>
              </a:buClr>
            </a:pPr>
            <a:r>
              <a:rPr lang="en-US" sz="2800" dirty="0">
                <a:solidFill>
                  <a:schemeClr val="bg1"/>
                </a:solidFill>
              </a:rPr>
              <a:t>Germany: </a:t>
            </a:r>
          </a:p>
          <a:p>
            <a:pPr lvl="1">
              <a:buClr>
                <a:schemeClr val="bg1"/>
              </a:buClr>
            </a:pPr>
            <a:r>
              <a:rPr lang="en-US" sz="2800" dirty="0">
                <a:solidFill>
                  <a:schemeClr val="bg1"/>
                </a:solidFill>
              </a:rPr>
              <a:t>controlled the Marshall Islands and Samoa in the South Pacific </a:t>
            </a:r>
          </a:p>
          <a:p>
            <a:pPr>
              <a:buClr>
                <a:schemeClr val="bg1"/>
              </a:buClr>
            </a:pPr>
            <a:endParaRPr lang="en-US" sz="2800" dirty="0">
              <a:solidFill>
                <a:schemeClr val="bg1"/>
              </a:solidFill>
            </a:endParaRPr>
          </a:p>
          <a:p>
            <a:pPr>
              <a:buClr>
                <a:schemeClr val="bg1"/>
              </a:buClr>
            </a:pPr>
            <a:r>
              <a:rPr lang="en-US" sz="2800" dirty="0">
                <a:solidFill>
                  <a:schemeClr val="bg1"/>
                </a:solidFill>
              </a:rPr>
              <a:t>Spanish-American War (1898): </a:t>
            </a:r>
          </a:p>
          <a:p>
            <a:pPr lvl="1">
              <a:buClr>
                <a:schemeClr val="bg1"/>
              </a:buClr>
            </a:pPr>
            <a:r>
              <a:rPr lang="en-US" sz="2800" dirty="0">
                <a:solidFill>
                  <a:schemeClr val="bg1"/>
                </a:solidFill>
              </a:rPr>
              <a:t>The U.S. defeated Spain and took the Philippines, Guam, and Hawaii.</a:t>
            </a:r>
          </a:p>
          <a:p>
            <a:endParaRPr lang="en-US" dirty="0"/>
          </a:p>
        </p:txBody>
      </p:sp>
    </p:spTree>
    <p:extLst>
      <p:ext uri="{BB962C8B-B14F-4D97-AF65-F5344CB8AC3E}">
        <p14:creationId xmlns:p14="http://schemas.microsoft.com/office/powerpoint/2010/main" val="861287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6B94-EF31-4E70-8CEB-2F97AA2C267B}"/>
              </a:ext>
            </a:extLst>
          </p:cNvPr>
          <p:cNvSpPr>
            <a:spLocks noGrp="1"/>
          </p:cNvSpPr>
          <p:nvPr>
            <p:ph type="title"/>
          </p:nvPr>
        </p:nvSpPr>
        <p:spPr>
          <a:xfrm>
            <a:off x="554736" y="278892"/>
            <a:ext cx="11141964" cy="1188720"/>
          </a:xfrm>
        </p:spPr>
        <p:txBody>
          <a:bodyPr/>
          <a:lstStyle/>
          <a:p>
            <a:r>
              <a:rPr lang="en-US" dirty="0"/>
              <a:t>Opponents of New Imperialism </a:t>
            </a:r>
          </a:p>
        </p:txBody>
      </p:sp>
      <p:sp>
        <p:nvSpPr>
          <p:cNvPr id="3" name="Content Placeholder 2">
            <a:extLst>
              <a:ext uri="{FF2B5EF4-FFF2-40B4-BE49-F238E27FC236}">
                <a16:creationId xmlns:a16="http://schemas.microsoft.com/office/drawing/2014/main" id="{B863AA91-3829-4500-8F90-E8783862D11B}"/>
              </a:ext>
            </a:extLst>
          </p:cNvPr>
          <p:cNvSpPr>
            <a:spLocks noGrp="1"/>
          </p:cNvSpPr>
          <p:nvPr>
            <p:ph idx="1"/>
          </p:nvPr>
        </p:nvSpPr>
        <p:spPr>
          <a:xfrm>
            <a:off x="554735" y="1771650"/>
            <a:ext cx="11141963" cy="4629150"/>
          </a:xfrm>
        </p:spPr>
        <p:txBody>
          <a:bodyPr/>
          <a:lstStyle/>
          <a:p>
            <a:pPr>
              <a:buClr>
                <a:schemeClr val="bg1"/>
              </a:buClr>
            </a:pPr>
            <a:r>
              <a:rPr lang="en-US" sz="2400" dirty="0">
                <a:solidFill>
                  <a:schemeClr val="bg1"/>
                </a:solidFill>
              </a:rPr>
              <a:t>Karl Marx- </a:t>
            </a:r>
            <a:r>
              <a:rPr lang="en-US" sz="2400" i="1" dirty="0">
                <a:solidFill>
                  <a:schemeClr val="bg1"/>
                </a:solidFill>
              </a:rPr>
              <a:t>Das Kapital </a:t>
            </a:r>
            <a:r>
              <a:rPr lang="en-US" sz="2400" dirty="0">
                <a:solidFill>
                  <a:schemeClr val="bg1"/>
                </a:solidFill>
              </a:rPr>
              <a:t>(1867)</a:t>
            </a:r>
          </a:p>
          <a:p>
            <a:pPr lvl="1">
              <a:buClr>
                <a:schemeClr val="bg1"/>
              </a:buClr>
            </a:pPr>
            <a:r>
              <a:rPr lang="en-US" sz="2200" dirty="0">
                <a:solidFill>
                  <a:schemeClr val="bg1"/>
                </a:solidFill>
              </a:rPr>
              <a:t>He claimed that the bourgeoisie needed constantly expanding markets to increase profits; this would inevitably lead to conquest.</a:t>
            </a:r>
          </a:p>
          <a:p>
            <a:pPr lvl="0">
              <a:buClr>
                <a:schemeClr val="bg1"/>
              </a:buClr>
            </a:pPr>
            <a:endParaRPr lang="en-US" sz="2400" dirty="0">
              <a:solidFill>
                <a:schemeClr val="bg1"/>
              </a:solidFill>
            </a:endParaRPr>
          </a:p>
          <a:p>
            <a:pPr>
              <a:buClr>
                <a:schemeClr val="bg1"/>
              </a:buClr>
            </a:pPr>
            <a:r>
              <a:rPr lang="en-US" sz="2400" dirty="0">
                <a:solidFill>
                  <a:schemeClr val="bg1"/>
                </a:solidFill>
              </a:rPr>
              <a:t>J. A. Hobson</a:t>
            </a:r>
          </a:p>
          <a:p>
            <a:pPr lvl="1">
              <a:buClr>
                <a:schemeClr val="bg1"/>
              </a:buClr>
            </a:pPr>
            <a:r>
              <a:rPr lang="en-US" sz="2400" dirty="0">
                <a:solidFill>
                  <a:schemeClr val="bg1"/>
                </a:solidFill>
              </a:rPr>
              <a:t>most prominent of the anti-imperialism theorists</a:t>
            </a:r>
          </a:p>
          <a:p>
            <a:pPr lvl="1">
              <a:buClr>
                <a:schemeClr val="bg1"/>
              </a:buClr>
            </a:pPr>
            <a:r>
              <a:rPr lang="en-US" sz="2400" dirty="0">
                <a:solidFill>
                  <a:schemeClr val="bg1"/>
                </a:solidFill>
              </a:rPr>
              <a:t>He stated that imperialist powers needed colonies in order to provide new markets for domestic European goods.</a:t>
            </a:r>
          </a:p>
          <a:p>
            <a:pPr lvl="1">
              <a:buClr>
                <a:schemeClr val="bg1"/>
              </a:buClr>
            </a:pPr>
            <a:r>
              <a:rPr lang="en-US" sz="2400" dirty="0">
                <a:solidFill>
                  <a:schemeClr val="bg1"/>
                </a:solidFill>
              </a:rPr>
              <a:t>He claimed that businessmen and bankers unduly influenced government’s imperialist policies.</a:t>
            </a:r>
          </a:p>
          <a:p>
            <a:endParaRPr lang="en-US" dirty="0"/>
          </a:p>
        </p:txBody>
      </p:sp>
    </p:spTree>
    <p:extLst>
      <p:ext uri="{BB962C8B-B14F-4D97-AF65-F5344CB8AC3E}">
        <p14:creationId xmlns:p14="http://schemas.microsoft.com/office/powerpoint/2010/main" val="2460584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80FBBDD-111C-4A85-B542-A5316074FE29}"/>
              </a:ext>
            </a:extLst>
          </p:cNvPr>
          <p:cNvPicPr>
            <a:picLocks noChangeAspect="1"/>
          </p:cNvPicPr>
          <p:nvPr/>
        </p:nvPicPr>
        <p:blipFill rotWithShape="1">
          <a:blip r:embed="rId2"/>
          <a:srcRect r="1" b="3767"/>
          <a:stretch/>
        </p:blipFill>
        <p:spPr>
          <a:xfrm>
            <a:off x="-1" y="11"/>
            <a:ext cx="12191999" cy="6857989"/>
          </a:xfrm>
          <a:prstGeom prst="rect">
            <a:avLst/>
          </a:prstGeom>
        </p:spPr>
      </p:pic>
    </p:spTree>
    <p:extLst>
      <p:ext uri="{BB962C8B-B14F-4D97-AF65-F5344CB8AC3E}">
        <p14:creationId xmlns:p14="http://schemas.microsoft.com/office/powerpoint/2010/main" val="300451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FC7D-49FB-4D44-9C93-35BFEABA7143}"/>
              </a:ext>
            </a:extLst>
          </p:cNvPr>
          <p:cNvSpPr>
            <a:spLocks noGrp="1"/>
          </p:cNvSpPr>
          <p:nvPr>
            <p:ph type="title"/>
          </p:nvPr>
        </p:nvSpPr>
        <p:spPr>
          <a:xfrm>
            <a:off x="472611" y="278892"/>
            <a:ext cx="11352944" cy="1188720"/>
          </a:xfrm>
        </p:spPr>
        <p:txBody>
          <a:bodyPr/>
          <a:lstStyle/>
          <a:p>
            <a:r>
              <a:rPr lang="en-US" b="1" dirty="0">
                <a:solidFill>
                  <a:schemeClr val="tx1"/>
                </a:solidFill>
              </a:rPr>
              <a:t>New Imperialism </a:t>
            </a:r>
            <a:endParaRPr lang="en-US" dirty="0">
              <a:solidFill>
                <a:schemeClr val="tx1"/>
              </a:solidFill>
            </a:endParaRPr>
          </a:p>
        </p:txBody>
      </p:sp>
      <p:sp>
        <p:nvSpPr>
          <p:cNvPr id="3" name="Content Placeholder 2">
            <a:extLst>
              <a:ext uri="{FF2B5EF4-FFF2-40B4-BE49-F238E27FC236}">
                <a16:creationId xmlns:a16="http://schemas.microsoft.com/office/drawing/2014/main" id="{CFA57FB5-95AE-46DB-B6EA-C4253ACA0A03}"/>
              </a:ext>
            </a:extLst>
          </p:cNvPr>
          <p:cNvSpPr>
            <a:spLocks noGrp="1"/>
          </p:cNvSpPr>
          <p:nvPr>
            <p:ph idx="1"/>
          </p:nvPr>
        </p:nvSpPr>
        <p:spPr>
          <a:xfrm>
            <a:off x="472611" y="1808252"/>
            <a:ext cx="11352944" cy="4897348"/>
          </a:xfrm>
        </p:spPr>
        <p:txBody>
          <a:bodyPr>
            <a:normAutofit lnSpcReduction="10000"/>
          </a:bodyPr>
          <a:lstStyle/>
          <a:p>
            <a:pPr>
              <a:buClr>
                <a:schemeClr val="bg1"/>
              </a:buClr>
            </a:pPr>
            <a:r>
              <a:rPr lang="en-US" sz="2400" dirty="0">
                <a:solidFill>
                  <a:schemeClr val="bg1"/>
                </a:solidFill>
              </a:rPr>
              <a:t>Began in 1880s in Africa; earlier in Asia</a:t>
            </a:r>
          </a:p>
          <a:p>
            <a:pPr>
              <a:buClr>
                <a:schemeClr val="bg1"/>
              </a:buClr>
            </a:pPr>
            <a:r>
              <a:rPr lang="en-US" sz="2400" dirty="0">
                <a:solidFill>
                  <a:schemeClr val="bg1"/>
                </a:solidFill>
              </a:rPr>
              <a:t>In 1800 Europeans controlled about 7% of the world’s territory; by 1914, they controlled 84%!</a:t>
            </a:r>
          </a:p>
          <a:p>
            <a:pPr>
              <a:buClr>
                <a:schemeClr val="bg1"/>
              </a:buClr>
            </a:pPr>
            <a:r>
              <a:rPr lang="en-US" sz="2400" dirty="0">
                <a:solidFill>
                  <a:schemeClr val="bg1"/>
                </a:solidFill>
              </a:rPr>
              <a:t>British Empire controlled about 25% of the world’s population by 1900 and 20% of the world’s territory: </a:t>
            </a:r>
          </a:p>
          <a:p>
            <a:pPr lvl="1">
              <a:buClr>
                <a:schemeClr val="bg1"/>
              </a:buClr>
            </a:pPr>
            <a:r>
              <a:rPr lang="en-US" sz="2200" dirty="0">
                <a:solidFill>
                  <a:schemeClr val="bg1"/>
                </a:solidFill>
              </a:rPr>
              <a:t>The saying was “Empire upon which the sun never sets”</a:t>
            </a:r>
          </a:p>
          <a:p>
            <a:pPr>
              <a:buClr>
                <a:schemeClr val="bg1"/>
              </a:buClr>
            </a:pPr>
            <a:r>
              <a:rPr lang="en-US" sz="2400" dirty="0">
                <a:solidFill>
                  <a:schemeClr val="bg1"/>
                </a:solidFill>
              </a:rPr>
              <a:t>Europeans colonized Africa and Asia by:</a:t>
            </a:r>
          </a:p>
          <a:p>
            <a:pPr lvl="1">
              <a:buClr>
                <a:schemeClr val="bg1"/>
              </a:buClr>
            </a:pPr>
            <a:r>
              <a:rPr lang="en-US" sz="2200" dirty="0">
                <a:solidFill>
                  <a:schemeClr val="bg1"/>
                </a:solidFill>
              </a:rPr>
              <a:t>using military force to take control of local governments</a:t>
            </a:r>
          </a:p>
          <a:p>
            <a:pPr lvl="1">
              <a:buClr>
                <a:schemeClr val="bg1"/>
              </a:buClr>
            </a:pPr>
            <a:r>
              <a:rPr lang="en-US" sz="2200" dirty="0">
                <a:solidFill>
                  <a:schemeClr val="bg1"/>
                </a:solidFill>
              </a:rPr>
              <a:t>exploiting local economies for raw materials required by Europe’s growing industry </a:t>
            </a:r>
          </a:p>
          <a:p>
            <a:pPr lvl="1">
              <a:buClr>
                <a:schemeClr val="bg1"/>
              </a:buClr>
            </a:pPr>
            <a:r>
              <a:rPr lang="en-US" sz="2200" dirty="0">
                <a:solidFill>
                  <a:schemeClr val="bg1"/>
                </a:solidFill>
              </a:rPr>
              <a:t>imposing Western values to benefit the “backwards” colonies.</a:t>
            </a:r>
          </a:p>
          <a:p>
            <a:pPr lvl="1">
              <a:buClr>
                <a:schemeClr val="bg1"/>
              </a:buClr>
            </a:pPr>
            <a:r>
              <a:rPr lang="en-US" sz="2200" dirty="0">
                <a:solidFill>
                  <a:schemeClr val="bg1"/>
                </a:solidFill>
              </a:rPr>
              <a:t>Britain’s control of Egypt in the 1880s became the model for the “New Imperialism”</a:t>
            </a:r>
          </a:p>
          <a:p>
            <a:endParaRPr lang="en-US" dirty="0"/>
          </a:p>
        </p:txBody>
      </p:sp>
    </p:spTree>
    <p:extLst>
      <p:ext uri="{BB962C8B-B14F-4D97-AF65-F5344CB8AC3E}">
        <p14:creationId xmlns:p14="http://schemas.microsoft.com/office/powerpoint/2010/main" val="99169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3301-3D84-4806-A2D4-2A43D40E3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2264FF-6365-443A-AAD6-E84E5A8C3E17}"/>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967EE16C-BA15-41DD-8E71-34F6F5691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3" y="0"/>
            <a:ext cx="12202573" cy="6858000"/>
          </a:xfrm>
          <a:prstGeom prst="rect">
            <a:avLst/>
          </a:prstGeom>
        </p:spPr>
      </p:pic>
    </p:spTree>
    <p:extLst>
      <p:ext uri="{BB962C8B-B14F-4D97-AF65-F5344CB8AC3E}">
        <p14:creationId xmlns:p14="http://schemas.microsoft.com/office/powerpoint/2010/main" val="131269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E5A4-73C2-42F1-812C-45839E436E7A}"/>
              </a:ext>
            </a:extLst>
          </p:cNvPr>
          <p:cNvSpPr>
            <a:spLocks noGrp="1"/>
          </p:cNvSpPr>
          <p:nvPr>
            <p:ph type="title"/>
          </p:nvPr>
        </p:nvSpPr>
        <p:spPr>
          <a:xfrm>
            <a:off x="564260" y="221742"/>
            <a:ext cx="11180065" cy="1188720"/>
          </a:xfrm>
        </p:spPr>
        <p:txBody>
          <a:bodyPr/>
          <a:lstStyle/>
          <a:p>
            <a:r>
              <a:rPr lang="en-US" b="1" dirty="0">
                <a:solidFill>
                  <a:schemeClr val="tx1"/>
                </a:solidFill>
              </a:rPr>
              <a:t>Major Causes for the Imperialist Impulse </a:t>
            </a:r>
            <a:endParaRPr lang="en-US" dirty="0">
              <a:solidFill>
                <a:schemeClr val="tx1"/>
              </a:solidFill>
            </a:endParaRPr>
          </a:p>
        </p:txBody>
      </p:sp>
      <p:sp>
        <p:nvSpPr>
          <p:cNvPr id="3" name="Content Placeholder 2">
            <a:extLst>
              <a:ext uri="{FF2B5EF4-FFF2-40B4-BE49-F238E27FC236}">
                <a16:creationId xmlns:a16="http://schemas.microsoft.com/office/drawing/2014/main" id="{6D5D73C0-8E3E-4A8C-9C9F-DD6790FF7FC0}"/>
              </a:ext>
            </a:extLst>
          </p:cNvPr>
          <p:cNvSpPr>
            <a:spLocks noGrp="1"/>
          </p:cNvSpPr>
          <p:nvPr>
            <p:ph idx="1"/>
          </p:nvPr>
        </p:nvSpPr>
        <p:spPr>
          <a:xfrm>
            <a:off x="564259" y="1685925"/>
            <a:ext cx="11180065" cy="4733925"/>
          </a:xfrm>
        </p:spPr>
        <p:txBody>
          <a:bodyPr>
            <a:normAutofit fontScale="92500" lnSpcReduction="20000"/>
          </a:bodyPr>
          <a:lstStyle/>
          <a:p>
            <a:pPr marL="0" indent="0">
              <a:buClr>
                <a:schemeClr val="bg1"/>
              </a:buClr>
              <a:buNone/>
            </a:pPr>
            <a:r>
              <a:rPr lang="en-US" sz="2400" dirty="0">
                <a:solidFill>
                  <a:schemeClr val="bg1"/>
                </a:solidFill>
              </a:rPr>
              <a:t>A. Search for new markets and raw materials to fuel domestic industries </a:t>
            </a:r>
          </a:p>
          <a:p>
            <a:pPr lvl="1">
              <a:buClr>
                <a:schemeClr val="bg1"/>
              </a:buClr>
            </a:pPr>
            <a:r>
              <a:rPr lang="en-US" sz="2400" dirty="0">
                <a:solidFill>
                  <a:schemeClr val="bg1"/>
                </a:solidFill>
              </a:rPr>
              <a:t>Examples of raw materials: ivory and rubber in the Congo, diamonds in South Africa, cocoa in Niger, tea in China and Ceylon (Sri Lanka), cotton from India, spices from Indonesia Missionary Work</a:t>
            </a:r>
          </a:p>
          <a:p>
            <a:pPr marL="0" indent="0">
              <a:buClr>
                <a:schemeClr val="bg1"/>
              </a:buClr>
              <a:buNone/>
            </a:pPr>
            <a:r>
              <a:rPr lang="en-US" sz="2600" dirty="0">
                <a:solidFill>
                  <a:schemeClr val="bg1"/>
                </a:solidFill>
              </a:rPr>
              <a:t>B. Missionary activities proved far more successful in sub-Saharan Africa than in Asia and Islamic North Africa.</a:t>
            </a:r>
          </a:p>
          <a:p>
            <a:pPr lvl="1">
              <a:buClr>
                <a:schemeClr val="bg1"/>
              </a:buClr>
            </a:pPr>
            <a:r>
              <a:rPr lang="en-US" sz="2400" dirty="0">
                <a:solidFill>
                  <a:schemeClr val="bg1"/>
                </a:solidFill>
              </a:rPr>
              <a:t>Dr. David Livingston: first white man to do humanitarian and religious work in south and central Africa</a:t>
            </a:r>
          </a:p>
          <a:p>
            <a:pPr lvl="1">
              <a:buClr>
                <a:schemeClr val="bg1"/>
              </a:buClr>
            </a:pPr>
            <a:r>
              <a:rPr lang="en-US" sz="2400" dirty="0">
                <a:solidFill>
                  <a:schemeClr val="bg1"/>
                </a:solidFill>
              </a:rPr>
              <a:t>H. M. Stanley found Livingston (whom westerners thought to be dead) and his newspaper reports created European interest in Africa; Stanley sought aid from the king of Belgium to dominate the Congo region.</a:t>
            </a:r>
          </a:p>
          <a:p>
            <a:pPr marL="0" indent="0">
              <a:buClr>
                <a:schemeClr val="bg1"/>
              </a:buClr>
              <a:buNone/>
            </a:pPr>
            <a:r>
              <a:rPr lang="en-US" sz="2600" dirty="0">
                <a:solidFill>
                  <a:schemeClr val="bg1"/>
                </a:solidFill>
              </a:rPr>
              <a:t>C. New military and naval bases to protect one’s interests against other European powers</a:t>
            </a:r>
          </a:p>
          <a:p>
            <a:endParaRPr lang="en-US" dirty="0"/>
          </a:p>
        </p:txBody>
      </p:sp>
    </p:spTree>
    <p:extLst>
      <p:ext uri="{BB962C8B-B14F-4D97-AF65-F5344CB8AC3E}">
        <p14:creationId xmlns:p14="http://schemas.microsoft.com/office/powerpoint/2010/main" val="413487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BF365-9921-4B8C-B3C3-96D83F6E8649}"/>
              </a:ext>
            </a:extLst>
          </p:cNvPr>
          <p:cNvSpPr>
            <a:spLocks noGrp="1"/>
          </p:cNvSpPr>
          <p:nvPr>
            <p:ph idx="1"/>
          </p:nvPr>
        </p:nvSpPr>
        <p:spPr>
          <a:xfrm>
            <a:off x="581025" y="485776"/>
            <a:ext cx="11087100" cy="5254252"/>
          </a:xfrm>
        </p:spPr>
        <p:txBody>
          <a:bodyPr/>
          <a:lstStyle/>
          <a:p>
            <a:pPr marL="0" indent="0">
              <a:buClr>
                <a:schemeClr val="bg1"/>
              </a:buClr>
              <a:buNone/>
            </a:pPr>
            <a:r>
              <a:rPr lang="en-US" sz="2200" dirty="0">
                <a:solidFill>
                  <a:schemeClr val="bg1"/>
                </a:solidFill>
              </a:rPr>
              <a:t>D. Ideology: nationalism and Social Darwinism</a:t>
            </a:r>
          </a:p>
          <a:p>
            <a:pPr lvl="1">
              <a:buClr>
                <a:schemeClr val="bg1"/>
              </a:buClr>
            </a:pPr>
            <a:r>
              <a:rPr lang="en-US" sz="2200" dirty="0">
                <a:solidFill>
                  <a:schemeClr val="bg1"/>
                </a:solidFill>
              </a:rPr>
              <a:t>“Survival of the fittest” ideology (Herbert Spencer) rationalized the conquest of weak countries by stronger more civilized ones</a:t>
            </a:r>
          </a:p>
          <a:p>
            <a:pPr lvl="1">
              <a:buClr>
                <a:schemeClr val="bg1"/>
              </a:buClr>
            </a:pPr>
            <a:r>
              <a:rPr lang="en-US" sz="2200" dirty="0">
                <a:solidFill>
                  <a:schemeClr val="bg1"/>
                </a:solidFill>
              </a:rPr>
              <a:t>"White Man's Burden": racist and patronizing view that preached that the “superior” Westerners had an obligation to bring their culture to “uncivilized” peoples in other parts of the world. </a:t>
            </a:r>
          </a:p>
          <a:p>
            <a:pPr lvl="1">
              <a:buClr>
                <a:schemeClr val="bg1"/>
              </a:buClr>
            </a:pPr>
            <a:r>
              <a:rPr lang="en-US" sz="2200" dirty="0">
                <a:solidFill>
                  <a:schemeClr val="bg1"/>
                </a:solidFill>
              </a:rPr>
              <a:t>This phrase was coined by Rudyard Kipling in his poem by the same name</a:t>
            </a:r>
          </a:p>
          <a:p>
            <a:endParaRPr lang="en-US" dirty="0"/>
          </a:p>
        </p:txBody>
      </p:sp>
    </p:spTree>
    <p:extLst>
      <p:ext uri="{BB962C8B-B14F-4D97-AF65-F5344CB8AC3E}">
        <p14:creationId xmlns:p14="http://schemas.microsoft.com/office/powerpoint/2010/main" val="10369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BC7CBD3-20AA-4B64-BCFE-ADA02F8FCF29}"/>
              </a:ext>
            </a:extLst>
          </p:cNvPr>
          <p:cNvPicPr>
            <a:picLocks noGrp="1" noChangeAspect="1"/>
          </p:cNvPicPr>
          <p:nvPr>
            <p:ph idx="1"/>
          </p:nvPr>
        </p:nvPicPr>
        <p:blipFill>
          <a:blip r:embed="rId2"/>
          <a:stretch>
            <a:fillRect/>
          </a:stretch>
        </p:blipFill>
        <p:spPr>
          <a:xfrm>
            <a:off x="0" y="0"/>
            <a:ext cx="12192000" cy="6863354"/>
          </a:xfrm>
        </p:spPr>
      </p:pic>
    </p:spTree>
    <p:extLst>
      <p:ext uri="{BB962C8B-B14F-4D97-AF65-F5344CB8AC3E}">
        <p14:creationId xmlns:p14="http://schemas.microsoft.com/office/powerpoint/2010/main" val="327545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B1D7-2DB7-4AC4-8570-AB16A425B677}"/>
              </a:ext>
            </a:extLst>
          </p:cNvPr>
          <p:cNvSpPr>
            <a:spLocks noGrp="1"/>
          </p:cNvSpPr>
          <p:nvPr>
            <p:ph type="ctrTitle"/>
          </p:nvPr>
        </p:nvSpPr>
        <p:spPr/>
        <p:txBody>
          <a:bodyPr/>
          <a:lstStyle/>
          <a:p>
            <a:r>
              <a:rPr lang="en-US" dirty="0"/>
              <a:t>Africa </a:t>
            </a:r>
          </a:p>
        </p:txBody>
      </p:sp>
      <p:sp>
        <p:nvSpPr>
          <p:cNvPr id="3" name="Subtitle 2">
            <a:extLst>
              <a:ext uri="{FF2B5EF4-FFF2-40B4-BE49-F238E27FC236}">
                <a16:creationId xmlns:a16="http://schemas.microsoft.com/office/drawing/2014/main" id="{E8D5F435-9F0F-4F60-8BB5-82B8409993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7157138"/>
      </p:ext>
    </p:extLst>
  </p:cSld>
  <p:clrMapOvr>
    <a:masterClrMapping/>
  </p:clrMapOvr>
</p:sld>
</file>

<file path=ppt/theme/theme1.xml><?xml version="1.0" encoding="utf-8"?>
<a:theme xmlns:a="http://schemas.openxmlformats.org/drawingml/2006/main" name="Parce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E38AEF-4E2D-4D00-9707-4356DDB77317}">
  <ds:schemaRefs>
    <ds:schemaRef ds:uri="http://schemas.microsoft.com/office/2006/documentManagement/types"/>
    <ds:schemaRef ds:uri="http://purl.org/dc/elements/1.1/"/>
    <ds:schemaRef ds:uri="16c05727-aa75-4e4a-9b5f-8a80a1165891"/>
    <ds:schemaRef ds:uri="http://purl.org/dc/dcmitype/"/>
    <ds:schemaRef ds:uri="http://www.w3.org/XML/1998/namespace"/>
    <ds:schemaRef ds:uri="http://purl.org/dc/terms/"/>
    <ds:schemaRef ds:uri="71af3243-3dd4-4a8d-8c0d-dd76da1f02a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7235C91-959C-45D9-B60A-005B894ACEE3}">
  <ds:schemaRefs>
    <ds:schemaRef ds:uri="http://schemas.microsoft.com/sharepoint/v3/contenttype/forms"/>
  </ds:schemaRefs>
</ds:datastoreItem>
</file>

<file path=customXml/itemProps3.xml><?xml version="1.0" encoding="utf-8"?>
<ds:datastoreItem xmlns:ds="http://schemas.openxmlformats.org/officeDocument/2006/customXml" ds:itemID="{1EF06AFC-006B-4BB6-8B59-5A9E1B0534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2471</Words>
  <Application>Microsoft Office PowerPoint</Application>
  <PresentationFormat>Widescreen</PresentationFormat>
  <Paragraphs>185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Gill Sans MT</vt:lpstr>
      <vt:lpstr>Parcel</vt:lpstr>
      <vt:lpstr>Age of Imperialism </vt:lpstr>
      <vt:lpstr>Old Imperialism </vt:lpstr>
      <vt:lpstr>European Migration</vt:lpstr>
      <vt:lpstr>New Imperialism </vt:lpstr>
      <vt:lpstr>PowerPoint Presentation</vt:lpstr>
      <vt:lpstr>Major Causes for the Imperialist Impulse </vt:lpstr>
      <vt:lpstr>PowerPoint Presentation</vt:lpstr>
      <vt:lpstr>PowerPoint Presentation</vt:lpstr>
      <vt:lpstr>Africa </vt:lpstr>
      <vt:lpstr>Belgian Congo </vt:lpstr>
      <vt:lpstr>PowerPoint Presentation</vt:lpstr>
      <vt:lpstr>British Egypt </vt:lpstr>
      <vt:lpstr>The “Scramble for Africa” </vt:lpstr>
      <vt:lpstr>PowerPoint Presentation</vt:lpstr>
      <vt:lpstr>The British Empire in Africa </vt:lpstr>
      <vt:lpstr>PowerPoint Presentation</vt:lpstr>
      <vt:lpstr>French Empire in Africa </vt:lpstr>
      <vt:lpstr>PowerPoint Presentation</vt:lpstr>
      <vt:lpstr>German Africa</vt:lpstr>
      <vt:lpstr>Italian and Portuguese Africa </vt:lpstr>
      <vt:lpstr>Asia </vt:lpstr>
      <vt:lpstr>PowerPoint Presentation</vt:lpstr>
      <vt:lpstr>China </vt:lpstr>
      <vt:lpstr>PowerPoint Presentation</vt:lpstr>
      <vt:lpstr>PowerPoint Presentation</vt:lpstr>
      <vt:lpstr>PowerPoint Presentation</vt:lpstr>
      <vt:lpstr>PowerPoint Presentation</vt:lpstr>
      <vt:lpstr>India</vt:lpstr>
      <vt:lpstr>PowerPoint Presentation</vt:lpstr>
      <vt:lpstr>PowerPoint Presentation</vt:lpstr>
      <vt:lpstr>PowerPoint Presentation</vt:lpstr>
      <vt:lpstr>French Indochina </vt:lpstr>
      <vt:lpstr>German and Spanish Possessions </vt:lpstr>
      <vt:lpstr>Opponents of New Imperialism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2019-11-19T14:49:16Z</dcterms:created>
  <dcterms:modified xsi:type="dcterms:W3CDTF">2020-04-13T14:30:36Z</dcterms:modified>
</cp:coreProperties>
</file>