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1" r:id="rId20"/>
    <p:sldId id="274" r:id="rId21"/>
    <p:sldId id="275" r:id="rId22"/>
    <p:sldId id="276" r:id="rId23"/>
    <p:sldId id="277" r:id="rId24"/>
    <p:sldId id="279" r:id="rId25"/>
    <p:sldId id="278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67" d="100"/>
          <a:sy n="67" d="100"/>
        </p:scale>
        <p:origin x="644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8/21/2019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8/21/2019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8/21/2019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8/21/2019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8/21/2019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8/21/2019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File:De_Bry_1c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//upload.wikimedia.org/wikipedia/commons/2/21/Spain_and_Portugal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d/d6/Bartolomeu_Dias_Voyage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97A63-A732-486B-8B96-0D06F26F7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7543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4648200" cy="3177380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Age of Exploration and Conquest 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C0AC-131B-48CD-87F7-80EDE73B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Brazil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03C89-C66F-438C-9AB3-DD6984A1E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r>
              <a:rPr lang="en-US" sz="2800" dirty="0">
                <a:cs typeface="Times New Roman" panose="02020603050405020304" pitchFamily="18" charset="0"/>
              </a:rPr>
              <a:t>Portugal’s major colony in the New World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Administrative structure was similar to that of Spain in the New World (viceroyalties)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In the 17th century, large numbers of slaves from Africa were imported for production of coffee and cotton and most importantly, sugar (18th century).</a:t>
            </a:r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A significant racial mixture between whites, American Indians and blacks resulted.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E0DD-A15E-448E-9BF5-51B674D6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7AEA0-2AE2-4FD8-91C3-69408691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10210800" cy="4572001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Christopher Columbus (1451-1506): wanted to compete with Portuguese expansion</a:t>
            </a:r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 Ferdinand and Isabella financed Columbus’ voyage.</a:t>
            </a:r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1492, Columbus reached the Bahamas, believing he had reached the “Indies” somewhere west of India.</a:t>
            </a:r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His four expeditions charted most of the major islands in the Caribbean as well as Honduras in Central America.</a:t>
            </a:r>
          </a:p>
          <a:p>
            <a:r>
              <a:rPr lang="en-US" altLang="en-US" sz="2800" dirty="0">
                <a:cs typeface="Times New Roman" panose="02020603050405020304" pitchFamily="18" charset="0"/>
              </a:rPr>
              <a:t>The monumental significance of Columbus’ expeditions was that it ushered in an era of European exploration and domination of the New World.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44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8586-CC5B-44A1-9D89-17BD96C6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14372-52B2-4968-95EE-A12B0667D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le:Viajes de colon en.svg">
            <a:extLst>
              <a:ext uri="{FF2B5EF4-FFF2-40B4-BE49-F238E27FC236}">
                <a16:creationId xmlns:a16="http://schemas.microsoft.com/office/drawing/2014/main" id="{9EB3FB30-7F0F-4589-A267-23C20D16E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" y="-18184"/>
            <a:ext cx="12225130" cy="691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94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C243-8060-4977-8CCA-B1CE3967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Bartholomew (</a:t>
            </a:r>
            <a:r>
              <a:rPr lang="en-US" dirty="0" err="1"/>
              <a:t>Bartalome</a:t>
            </a:r>
            <a:r>
              <a:rPr lang="en-US" dirty="0"/>
              <a:t>) de Las Casas (1474-1566)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1EEC3-A6D0-46C2-94C9-19EDBE9B8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10210800" cy="457200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cs typeface="Times New Roman" pitchFamily="18" charset="0"/>
              </a:rPr>
              <a:t>Priest and former conquistador whose father had accompanied Columbus on his 2nd voyage</a:t>
            </a:r>
          </a:p>
          <a:p>
            <a:r>
              <a:rPr lang="en-US" sz="2800" i="1" dirty="0">
                <a:cs typeface="Times New Roman" pitchFamily="18" charset="0"/>
              </a:rPr>
              <a:t>A Brief Account of the Destruction of the Indies</a:t>
            </a:r>
            <a:r>
              <a:rPr lang="en-US" sz="2800" dirty="0">
                <a:cs typeface="Times New Roman" pitchFamily="18" charset="0"/>
              </a:rPr>
              <a:t> (1542)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Publicly criticized the ruthlessness with which Columbus and his successors treated the American Indians.</a:t>
            </a:r>
          </a:p>
          <a:p>
            <a:r>
              <a:rPr lang="en-US" sz="2800" dirty="0">
                <a:cs typeface="Times New Roman" pitchFamily="18" charset="0"/>
              </a:rPr>
              <a:t>His writings helped spread the “black legend” in Protestant countries 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Spain was accused of using Christianity ostensibly for killing countless natives.</a:t>
            </a:r>
          </a:p>
          <a:p>
            <a:pPr lvl="2"/>
            <a:r>
              <a:rPr lang="en-US" sz="2400" dirty="0">
                <a:cs typeface="Times New Roman" pitchFamily="18" charset="0"/>
              </a:rPr>
              <a:t>In reality, Protestant countries, like England, were just as guilty of decimating American Indian populations.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0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2F6AD-1B79-47DD-A02A-9A95560F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B033F-6AB0-48F4-8483-21D6BB39B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upload.wikimedia.org/wikipedia/commons/thumb/1/16/De_Bry_1c.JPG/250px-De_Bry_1c.JPG">
            <a:hlinkClick r:id="rId2"/>
            <a:extLst>
              <a:ext uri="{FF2B5EF4-FFF2-40B4-BE49-F238E27FC236}">
                <a16:creationId xmlns:a16="http://schemas.microsoft.com/office/drawing/2014/main" id="{573AC745-5280-49C4-90C7-289A0FBB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676400" y="-28575"/>
            <a:ext cx="8486775" cy="6905625"/>
          </a:xfrm>
          <a:prstGeom prst="rect">
            <a:avLst/>
          </a:prstGeom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4065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4309-2438-4A00-A5CA-6DE2F706F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Treaty of Tordesillas (1494)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FFAC-ED7D-422E-AA9A-AB2715F5E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220200" cy="4572001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Spain sought to secure Columbus’ discoveries in the New World.</a:t>
            </a:r>
          </a:p>
          <a:p>
            <a:r>
              <a:rPr lang="en-US" dirty="0">
                <a:cs typeface="Times New Roman" panose="02020603050405020304" pitchFamily="18" charset="0"/>
              </a:rPr>
              <a:t>Provisions: 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The New World was divided between Spain and Portugal (at the behest of Pope Leo V).</a:t>
            </a:r>
          </a:p>
          <a:p>
            <a:r>
              <a:rPr lang="en-US" dirty="0">
                <a:cs typeface="Times New Roman" panose="02020603050405020304" pitchFamily="18" charset="0"/>
              </a:rPr>
              <a:t>A north-south line was drawn down the middle of the Atlantic Ocean: Spain’s territory was west of the line; Portugal’s was east</a:t>
            </a:r>
          </a:p>
          <a:p>
            <a:r>
              <a:rPr lang="en-US" dirty="0">
                <a:cs typeface="Times New Roman" panose="02020603050405020304" pitchFamily="18" charset="0"/>
              </a:rPr>
              <a:t>Portugal was granted exclusive rights to the African slave trade.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Portugal retained Brazil and its claims to Africa while Spain received the rest of the Americas.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3A434-7090-4F84-B7AA-4614E40B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47F5C-1715-4E4A-8DA9-D5252E860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File:Spain and Portugal.png">
            <a:hlinkClick r:id="rId2"/>
            <a:extLst>
              <a:ext uri="{FF2B5EF4-FFF2-40B4-BE49-F238E27FC236}">
                <a16:creationId xmlns:a16="http://schemas.microsoft.com/office/drawing/2014/main" id="{0BF95670-B7C2-4325-93A4-76D64403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1098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8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0E92-4D8B-4916-8621-3E3BED6B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Conquest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391B2-9B6D-4B87-8AE7-20C490D80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cs typeface="Times New Roman" pitchFamily="18" charset="0"/>
              </a:rPr>
              <a:t>Spanish </a:t>
            </a:r>
            <a:r>
              <a:rPr lang="en-US" sz="3200" i="1" dirty="0">
                <a:cs typeface="Times New Roman" pitchFamily="18" charset="0"/>
              </a:rPr>
              <a:t>conquistadores: </a:t>
            </a:r>
            <a:r>
              <a:rPr lang="en-US" sz="3200" dirty="0">
                <a:cs typeface="Times New Roman" pitchFamily="18" charset="0"/>
              </a:rPr>
              <a:t>began creating Spain’s New World empire by conquering American Indians</a:t>
            </a:r>
            <a:endParaRPr lang="en-US" sz="3200" i="1" dirty="0">
              <a:cs typeface="Times New Roman" pitchFamily="18" charset="0"/>
            </a:endParaRPr>
          </a:p>
          <a:p>
            <a:pPr lvl="1"/>
            <a:r>
              <a:rPr lang="en-US" sz="2800" dirty="0">
                <a:cs typeface="Times New Roman" pitchFamily="18" charset="0"/>
              </a:rPr>
              <a:t>Hernando </a:t>
            </a:r>
            <a:r>
              <a:rPr lang="en-US" sz="2800" dirty="0" err="1">
                <a:cs typeface="Times New Roman" pitchFamily="18" charset="0"/>
              </a:rPr>
              <a:t>Cortès</a:t>
            </a:r>
            <a:r>
              <a:rPr lang="en-US" sz="2800" dirty="0">
                <a:cs typeface="Times New Roman" pitchFamily="18" charset="0"/>
              </a:rPr>
              <a:t> (1495-1547): conquered the Aztecs in Mesoamerica in 1521  </a:t>
            </a:r>
          </a:p>
          <a:p>
            <a:pPr lvl="1"/>
            <a:r>
              <a:rPr lang="en-US" sz="2800" dirty="0">
                <a:cs typeface="Times New Roman" pitchFamily="18" charset="0"/>
              </a:rPr>
              <a:t>Francisco Pizarro: conquered the Inca in Peru in 1532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C6DB9-0B14-408A-8E37-98523D20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Age of Spain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FBA03-0257-449F-8D7A-A9E1A55CE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752600"/>
            <a:ext cx="10858500" cy="4572001"/>
          </a:xfrm>
        </p:spPr>
        <p:txBody>
          <a:bodyPr>
            <a:normAutofit/>
          </a:bodyPr>
          <a:lstStyle/>
          <a:p>
            <a:r>
              <a:rPr lang="en-US" sz="2800" dirty="0"/>
              <a:t>The empire was divided into four vice-royalties, each led by a viceroy.</a:t>
            </a:r>
          </a:p>
          <a:p>
            <a:r>
              <a:rPr lang="en-US" sz="2800" dirty="0">
                <a:cs typeface="Times New Roman" pitchFamily="18" charset="0"/>
              </a:rPr>
              <a:t>It was mercantilist in philosophy from the early-16th century onward.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Colonies existed for the benefit of the mother country.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The mining of gold and silver was most important </a:t>
            </a:r>
          </a:p>
          <a:p>
            <a:pPr lvl="2"/>
            <a:r>
              <a:rPr lang="en-US" sz="2400" dirty="0">
                <a:cs typeface="Times New Roman" pitchFamily="18" charset="0"/>
              </a:rPr>
              <a:t>the Crown got 1/5 of all precious metals); this accounted for 25% of the crown’s total income.</a:t>
            </a:r>
          </a:p>
          <a:p>
            <a:pPr lvl="2"/>
            <a:r>
              <a:rPr lang="en-US" sz="2400" dirty="0">
                <a:cs typeface="Times New Roman" pitchFamily="18" charset="0"/>
              </a:rPr>
              <a:t>In 1545, the opening of the world’s richest silver mines at Potosí in Peru ushered in the “golden age.” 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Spain shipped manufactured goods to America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03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4336-DD49-4AAF-A78A-50A4DC28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3A1952-A670-424C-8C80-E2164AE0B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342" cy="6858000"/>
          </a:xfrm>
        </p:spPr>
      </p:pic>
    </p:spTree>
    <p:extLst>
      <p:ext uri="{BB962C8B-B14F-4D97-AF65-F5344CB8AC3E}">
        <p14:creationId xmlns:p14="http://schemas.microsoft.com/office/powerpoint/2010/main" val="13404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A4D0-7D2C-477C-9A7D-7AB69924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for Exploration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6FBEC-05FF-4FCB-88F2-1FF70F772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828800"/>
            <a:ext cx="10439400" cy="5257801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God, glory, and gold</a:t>
            </a:r>
            <a:r>
              <a:rPr lang="en-US" b="1" dirty="0">
                <a:cs typeface="Times New Roman" panose="02020603050405020304" pitchFamily="18" charset="0"/>
              </a:rPr>
              <a:t>” </a:t>
            </a:r>
            <a:r>
              <a:rPr lang="en-US" dirty="0">
                <a:cs typeface="Times New Roman" panose="02020603050405020304" pitchFamily="18" charset="0"/>
              </a:rPr>
              <a:t>were the primary motives.</a:t>
            </a:r>
          </a:p>
          <a:p>
            <a:r>
              <a:rPr lang="en-US" dirty="0">
                <a:cs typeface="Times New Roman" panose="02020603050405020304" pitchFamily="18" charset="0"/>
              </a:rPr>
              <a:t>Christian crusaders in 11</a:t>
            </a:r>
            <a:r>
              <a:rPr lang="en-US" baseline="30000" dirty="0">
                <a:cs typeface="Times New Roman" panose="02020603050405020304" pitchFamily="18" charset="0"/>
              </a:rPr>
              <a:t>th</a:t>
            </a:r>
            <a:r>
              <a:rPr lang="en-US" dirty="0">
                <a:cs typeface="Times New Roman" panose="02020603050405020304" pitchFamily="18" charset="0"/>
              </a:rPr>
              <a:t> and 14</a:t>
            </a:r>
            <a:r>
              <a:rPr lang="en-US" baseline="30000" dirty="0">
                <a:cs typeface="Times New Roman" panose="02020603050405020304" pitchFamily="18" charset="0"/>
              </a:rPr>
              <a:t>th</a:t>
            </a:r>
            <a:r>
              <a:rPr lang="en-US" dirty="0">
                <a:cs typeface="Times New Roman" panose="02020603050405020304" pitchFamily="18" charset="0"/>
              </a:rPr>
              <a:t> centuries created European interest in Asia and the Middle East.</a:t>
            </a:r>
          </a:p>
          <a:p>
            <a:r>
              <a:rPr lang="en-US" dirty="0">
                <a:cs typeface="Times New Roman" panose="02020603050405020304" pitchFamily="18" charset="0"/>
              </a:rPr>
              <a:t>Rise of nation states (New Monarchs) resulted in competition for empire and trade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Portugal and Spain sought to break the Italian monopoly on trade with Asia     </a:t>
            </a:r>
          </a:p>
          <a:p>
            <a:pPr>
              <a:defRPr/>
            </a:pPr>
            <a:r>
              <a:rPr lang="en-US" dirty="0"/>
              <a:t>Impact of the Renaissance: search for knowledge</a:t>
            </a:r>
          </a:p>
          <a:p>
            <a:pPr lvl="1">
              <a:defRPr/>
            </a:pPr>
            <a:r>
              <a:rPr lang="en-US" dirty="0"/>
              <a:t>Revival of Platonic studies, especially mathematics</a:t>
            </a:r>
          </a:p>
          <a:p>
            <a:pPr lvl="1">
              <a:defRPr/>
            </a:pPr>
            <a:r>
              <a:rPr lang="en-US" dirty="0"/>
              <a:t>Awareness of living “at the dawn of a new age”</a:t>
            </a:r>
          </a:p>
          <a:p>
            <a:pPr lvl="1">
              <a:defRPr/>
            </a:pPr>
            <a:r>
              <a:rPr lang="en-US" dirty="0"/>
              <a:t>Invention of the printed book resulted in the spread of accurate texts and maps</a:t>
            </a:r>
          </a:p>
        </p:txBody>
      </p:sp>
    </p:spTree>
    <p:extLst>
      <p:ext uri="{BB962C8B-B14F-4D97-AF65-F5344CB8AC3E}">
        <p14:creationId xmlns:p14="http://schemas.microsoft.com/office/powerpoint/2010/main" val="419422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4E8D-4840-4054-B754-FB578E33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Encomienda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AD8B9-8522-44CB-ACE9-ACA31E03F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10058400" cy="4572001"/>
          </a:xfrm>
        </p:spPr>
        <p:txBody>
          <a:bodyPr/>
          <a:lstStyle/>
          <a:p>
            <a:r>
              <a:rPr lang="en-US" sz="2800" dirty="0">
                <a:cs typeface="Times New Roman" pitchFamily="18" charset="0"/>
              </a:rPr>
              <a:t>Motive: the Spanish government sought to reduce the savage exploitation of American Indians in the Spanish empire.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In reality, the laws against exploitation were poorly enforced.</a:t>
            </a:r>
          </a:p>
          <a:p>
            <a:r>
              <a:rPr lang="en-US" sz="2800" dirty="0">
                <a:cs typeface="Times New Roman" pitchFamily="18" charset="0"/>
              </a:rPr>
              <a:t>System: American Indians worked for an owner for certain number of days per week but retained other parcels of land to work for themselves.</a:t>
            </a:r>
          </a:p>
          <a:p>
            <a:r>
              <a:rPr lang="en-US" sz="2800" dirty="0">
                <a:cs typeface="Times New Roman" pitchFamily="18" charset="0"/>
              </a:rPr>
              <a:t>Spain’s ability to forcibly utilize American Indian labor was a major reason why the Spanish Empire imported few slaves from Africa.</a:t>
            </a:r>
          </a:p>
          <a:p>
            <a:pPr marL="914400" indent="-452438">
              <a:spcBef>
                <a:spcPts val="0"/>
              </a:spcBef>
              <a:buFontTx/>
              <a:buNone/>
              <a:defRPr/>
            </a:pP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4E40-B45F-4B72-A4C7-77D9C2AD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Groups in Spanish Colonies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11D1C-CF2B-4F2C-B000-21ADE1ED1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797049"/>
            <a:ext cx="5257799" cy="4575175"/>
          </a:xfrm>
        </p:spPr>
        <p:txBody>
          <a:bodyPr/>
          <a:lstStyle/>
          <a:p>
            <a:pPr>
              <a:defRPr/>
            </a:pPr>
            <a:r>
              <a:rPr lang="en-US" sz="2800" b="1" i="1" dirty="0"/>
              <a:t>Creoles</a:t>
            </a:r>
            <a:r>
              <a:rPr lang="en-US" sz="2800" dirty="0"/>
              <a:t>: </a:t>
            </a:r>
          </a:p>
          <a:p>
            <a:pPr lvl="1">
              <a:defRPr/>
            </a:pPr>
            <a:r>
              <a:rPr lang="en-US" sz="2800" dirty="0"/>
              <a:t>Spaniards who were born in the New World to Spanish parents</a:t>
            </a:r>
          </a:p>
          <a:p>
            <a:pPr lvl="1">
              <a:defRPr/>
            </a:pPr>
            <a:r>
              <a:rPr lang="en-US" sz="2800" dirty="0"/>
              <a:t>Eventually, they came to dominate politics in the empire and later, independence movements.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9FD174-009A-4280-92EF-5C80B367B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599" y="1825624"/>
            <a:ext cx="5410200" cy="4575175"/>
          </a:xfrm>
        </p:spPr>
        <p:txBody>
          <a:bodyPr/>
          <a:lstStyle/>
          <a:p>
            <a:pPr>
              <a:defRPr/>
            </a:pPr>
            <a:r>
              <a:rPr lang="en-US" sz="2800" b="1" i="1" dirty="0"/>
              <a:t>Mestizos</a:t>
            </a:r>
          </a:p>
          <a:p>
            <a:pPr lvl="1">
              <a:defRPr/>
            </a:pPr>
            <a:r>
              <a:rPr lang="en-US" sz="2800" dirty="0"/>
              <a:t>Spaniards married American Indian women creating children of mixed white and Native American descent.</a:t>
            </a:r>
          </a:p>
          <a:p>
            <a:pPr lvl="1">
              <a:defRPr/>
            </a:pPr>
            <a:r>
              <a:rPr lang="en-US" sz="2800" dirty="0"/>
              <a:t>Relatively few Spanish women came to the New World during the 16th and 17th centuries.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3503FE-3B54-4C76-8CEC-E6996EFB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“Old Imperialism”- Africa and Asia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27A2A-4166-4112-9993-9A99E2333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76400"/>
            <a:ext cx="10744200" cy="45720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establishment of posts and forts on coastal regions but not penetration inland </a:t>
            </a:r>
          </a:p>
          <a:p>
            <a:pPr lvl="1"/>
            <a:r>
              <a:rPr lang="en-US" dirty="0"/>
              <a:t>Posed a sharp contrast to Spanish imperialism in the New World</a:t>
            </a:r>
          </a:p>
          <a:p>
            <a:pPr lvl="1"/>
            <a:r>
              <a:rPr lang="en-US" dirty="0"/>
              <a:t>Posed a sharp contrast to the late-19th and early 20th-century pattern of “New Imperialism”</a:t>
            </a:r>
          </a:p>
          <a:p>
            <a:r>
              <a:rPr lang="en-US" dirty="0"/>
              <a:t>Portugal had set up forts along the African coast by 1495</a:t>
            </a:r>
          </a:p>
          <a:p>
            <a:r>
              <a:rPr lang="en-US" dirty="0"/>
              <a:t>Da Gama had created trading posts in Goa and Calcutta (India) </a:t>
            </a:r>
          </a:p>
          <a:p>
            <a:r>
              <a:rPr lang="en-US" dirty="0">
                <a:cs typeface="Times New Roman" pitchFamily="18" charset="0"/>
              </a:rPr>
              <a:t>Alphonso </a:t>
            </a:r>
            <a:r>
              <a:rPr lang="en-US" dirty="0" err="1">
                <a:cs typeface="Times New Roman" pitchFamily="18" charset="0"/>
              </a:rPr>
              <a:t>d’Albuquerque</a:t>
            </a:r>
            <a:r>
              <a:rPr lang="en-US" dirty="0">
                <a:cs typeface="Times New Roman" pitchFamily="18" charset="0"/>
              </a:rPr>
              <a:t> had established the imperial patterns that would allow Portugal to dominate the Indian Ocean Region in 16</a:t>
            </a:r>
            <a:r>
              <a:rPr lang="en-US" baseline="30000" dirty="0">
                <a:cs typeface="Times New Roman" pitchFamily="18" charset="0"/>
              </a:rPr>
              <a:t>th</a:t>
            </a:r>
            <a:r>
              <a:rPr lang="en-US" dirty="0">
                <a:cs typeface="Times New Roman" pitchFamily="18" charset="0"/>
              </a:rPr>
              <a:t> and 17</a:t>
            </a:r>
            <a:r>
              <a:rPr lang="en-US" baseline="30000" dirty="0">
                <a:cs typeface="Times New Roman" pitchFamily="18" charset="0"/>
              </a:rPr>
              <a:t>th</a:t>
            </a:r>
            <a:r>
              <a:rPr lang="en-US" dirty="0">
                <a:cs typeface="Times New Roman" pitchFamily="18" charset="0"/>
              </a:rPr>
              <a:t> centuries. </a:t>
            </a:r>
          </a:p>
          <a:p>
            <a:r>
              <a:rPr lang="en-US" dirty="0">
                <a:cs typeface="Times New Roman" pitchFamily="18" charset="0"/>
              </a:rPr>
              <a:t>Jesuit missionaries had traveled to east Asia and converted many to Catholicism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C8AF-E192-4714-95A1-81EFB680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European Claims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2FA7F-25EF-428F-82DE-9C35A8935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5624"/>
            <a:ext cx="5181600" cy="4575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Dutch Republic (Netherlands)</a:t>
            </a:r>
          </a:p>
          <a:p>
            <a:pPr lvl="1">
              <a:defRPr/>
            </a:pPr>
            <a:r>
              <a:rPr lang="en-US" sz="2400" dirty="0"/>
              <a:t>The Dutch East India Company was founded in 1602 and became the major force behind Dutch imperialism.</a:t>
            </a:r>
          </a:p>
          <a:p>
            <a:pPr lvl="1">
              <a:defRPr/>
            </a:pPr>
            <a:r>
              <a:rPr lang="en-US" sz="2400" dirty="0"/>
              <a:t>Expelled the Portuguese from Ceylon (Sri Lanka) and other Spice Islands (Indonesia).</a:t>
            </a:r>
          </a:p>
          <a:p>
            <a:pPr lvl="1">
              <a:defRPr/>
            </a:pPr>
            <a:r>
              <a:rPr lang="en-US" sz="2400" dirty="0"/>
              <a:t>By 1650, began challenging Spain in the New World and controlled much of the American and African trade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3D46C-F961-4612-B1D7-D35FCAEB6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5334000" cy="4575175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US" sz="2800" dirty="0">
                <a:cs typeface="Times New Roman" panose="02020603050405020304" pitchFamily="18" charset="0"/>
              </a:rPr>
              <a:t>France</a:t>
            </a:r>
          </a:p>
          <a:p>
            <a:pPr lvl="1" algn="just"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US" sz="2400" dirty="0">
                <a:cs typeface="Times New Roman" panose="02020603050405020304" pitchFamily="18" charset="0"/>
              </a:rPr>
              <a:t>Quebec, France’s first settlement in the New World, was not founded until 1608.</a:t>
            </a:r>
          </a:p>
          <a:p>
            <a:pPr marL="228600" lvl="1" indent="0" algn="just">
              <a:spcBef>
                <a:spcPct val="0"/>
              </a:spcBef>
              <a:buNone/>
              <a:tabLst>
                <a:tab pos="457200" algn="l"/>
              </a:tabLst>
              <a:defRPr/>
            </a:pPr>
            <a:endParaRPr lang="en-US" sz="2400" dirty="0">
              <a:cs typeface="Times New Roman" panose="02020603050405020304" pitchFamily="18" charset="0"/>
            </a:endParaRPr>
          </a:p>
          <a:p>
            <a:pPr lvl="1" algn="just"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US" sz="2400" dirty="0">
                <a:cs typeface="Times New Roman" panose="02020603050405020304" pitchFamily="18" charset="0"/>
              </a:rPr>
              <a:t>France eventually lay claim to over one-half of North America before being expelled in 1763.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7883-EC6D-44CA-AB05-33BD51B5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16C76-91F3-440C-8286-3FCF4B6F57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27FFB93-C533-4C1B-A16B-3F1ECB7FAE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087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06DBE2-1193-4368-9D46-1E495F2D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6705BF-5961-46D5-BDB4-111F87898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829800" cy="4572001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sz="3200" dirty="0">
                <a:cs typeface="Times New Roman" panose="02020603050405020304" pitchFamily="18" charset="0"/>
              </a:rPr>
              <a:t>England</a:t>
            </a:r>
          </a:p>
          <a:p>
            <a:pPr lvl="1" algn="just">
              <a:spcBef>
                <a:spcPct val="0"/>
              </a:spcBef>
              <a:defRPr/>
            </a:pPr>
            <a:r>
              <a:rPr lang="en-US" sz="2800" dirty="0">
                <a:cs typeface="Times New Roman" panose="02020603050405020304" pitchFamily="18" charset="0"/>
              </a:rPr>
              <a:t>The first permanent settlement in North America was not founded until 1607 in Jamestown (Virginia).</a:t>
            </a:r>
          </a:p>
          <a:p>
            <a:pPr marL="228600" lvl="1" indent="0" algn="just">
              <a:spcBef>
                <a:spcPct val="0"/>
              </a:spcBef>
              <a:buNone/>
              <a:defRPr/>
            </a:pPr>
            <a:endParaRPr lang="en-US" sz="2800" dirty="0">
              <a:cs typeface="Times New Roman" panose="02020603050405020304" pitchFamily="18" charset="0"/>
            </a:endParaRPr>
          </a:p>
          <a:p>
            <a:pPr lvl="1" algn="just">
              <a:spcBef>
                <a:spcPct val="0"/>
              </a:spcBef>
              <a:defRPr/>
            </a:pPr>
            <a:r>
              <a:rPr lang="en-US" sz="2800" dirty="0">
                <a:cs typeface="Times New Roman" panose="02020603050405020304" pitchFamily="18" charset="0"/>
              </a:rPr>
              <a:t>Tens of thousands of Englishmen came to the eastern coast of North America in the 17th and 18th centuries</a:t>
            </a:r>
          </a:p>
          <a:p>
            <a:pPr lvl="2" algn="just">
              <a:spcBef>
                <a:spcPct val="0"/>
              </a:spcBef>
              <a:defRPr/>
            </a:pPr>
            <a:r>
              <a:rPr lang="en-US" sz="2800" dirty="0">
                <a:cs typeface="Times New Roman" panose="02020603050405020304" pitchFamily="18" charset="0"/>
              </a:rPr>
              <a:t>Far more English came to the New World than the French, Spanish and Portuguese combined; </a:t>
            </a:r>
          </a:p>
          <a:p>
            <a:pPr lvl="2" algn="just">
              <a:spcBef>
                <a:spcPct val="0"/>
              </a:spcBef>
              <a:defRPr/>
            </a:pPr>
            <a:r>
              <a:rPr lang="en-US" sz="2800" dirty="0">
                <a:cs typeface="Times New Roman" panose="02020603050405020304" pitchFamily="18" charset="0"/>
              </a:rPr>
              <a:t>By 1775 2.5 million Europeans lived in the original thirteen American colonies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89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6F67-BFE3-4D8D-9773-E983155E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F6E689-A95E-48D4-95A5-F61F1DEA1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"/>
            <a:ext cx="12192000" cy="6853683"/>
          </a:xfrm>
        </p:spPr>
      </p:pic>
    </p:spTree>
    <p:extLst>
      <p:ext uri="{BB962C8B-B14F-4D97-AF65-F5344CB8AC3E}">
        <p14:creationId xmlns:p14="http://schemas.microsoft.com/office/powerpoint/2010/main" val="202389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7EB4-4C46-4891-BC23-69279061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4D193-3252-4F34-870A-84DD9FD7F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10287000" cy="4572001"/>
          </a:xfrm>
        </p:spPr>
        <p:txBody>
          <a:bodyPr/>
          <a:lstStyle/>
          <a:p>
            <a:r>
              <a:rPr lang="en-US" altLang="en-US" sz="3600" dirty="0"/>
              <a:t>The commercial revolution resulted in capitalist investments in overseas exploration.</a:t>
            </a:r>
          </a:p>
          <a:p>
            <a:r>
              <a:rPr lang="en-US" altLang="en-US" sz="3600" dirty="0"/>
              <a:t>The religious desire to convert pagan peoples in the New World served as an important impulse.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CCAEF-B665-47A7-9215-36C7AA02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23012-46C2-45D2-88AB-AF96E850E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256" y="1981200"/>
            <a:ext cx="10361544" cy="4572001"/>
          </a:xfrm>
        </p:spPr>
        <p:txBody>
          <a:bodyPr>
            <a:normAutofit/>
          </a:bodyPr>
          <a:lstStyle/>
          <a:p>
            <a:r>
              <a:rPr lang="en-US" sz="3200" dirty="0"/>
              <a:t>Advances in cartography (map making) improved navigation </a:t>
            </a:r>
            <a:endParaRPr lang="en-US" sz="3200" dirty="0">
              <a:cs typeface="Times New Roman" panose="02020603050405020304" pitchFamily="18" charset="0"/>
            </a:endParaRPr>
          </a:p>
          <a:p>
            <a:pPr lvl="1"/>
            <a:r>
              <a:rPr lang="en-US" sz="3000" dirty="0">
                <a:cs typeface="Times New Roman" panose="02020603050405020304" pitchFamily="18" charset="0"/>
              </a:rPr>
              <a:t>Martin </a:t>
            </a:r>
            <a:r>
              <a:rPr lang="en-US" sz="3000" dirty="0" err="1">
                <a:cs typeface="Times New Roman" panose="02020603050405020304" pitchFamily="18" charset="0"/>
              </a:rPr>
              <a:t>Behaim</a:t>
            </a:r>
            <a:r>
              <a:rPr lang="en-US" sz="3000" dirty="0">
                <a:cs typeface="Times New Roman" panose="02020603050405020304" pitchFamily="18" charset="0"/>
              </a:rPr>
              <a:t>: terrestrial globe, 1492</a:t>
            </a:r>
          </a:p>
          <a:p>
            <a:pPr lvl="1"/>
            <a:r>
              <a:rPr lang="en-US" sz="3000" dirty="0" err="1">
                <a:cs typeface="Times New Roman" panose="02020603050405020304" pitchFamily="18" charset="0"/>
              </a:rPr>
              <a:t>Waldseemullee’s</a:t>
            </a:r>
            <a:r>
              <a:rPr lang="en-US" sz="3000" dirty="0">
                <a:cs typeface="Times New Roman" panose="02020603050405020304" pitchFamily="18" charset="0"/>
              </a:rPr>
              <a:t> word map (1507)</a:t>
            </a:r>
          </a:p>
          <a:p>
            <a:pPr lvl="1"/>
            <a:r>
              <a:rPr lang="en-US" sz="3000" dirty="0">
                <a:cs typeface="Times New Roman" panose="02020603050405020304" pitchFamily="18" charset="0"/>
              </a:rPr>
              <a:t>Mercator (1569) </a:t>
            </a:r>
          </a:p>
          <a:p>
            <a:pPr lvl="1"/>
            <a:r>
              <a:rPr lang="en-US" sz="3000" dirty="0" err="1">
                <a:cs typeface="Times New Roman" panose="02020603050405020304" pitchFamily="18" charset="0"/>
              </a:rPr>
              <a:t>Portolani</a:t>
            </a:r>
            <a:r>
              <a:rPr lang="en-US" sz="3000" dirty="0">
                <a:cs typeface="Times New Roman" panose="02020603050405020304" pitchFamily="18" charset="0"/>
              </a:rPr>
              <a:t>: </a:t>
            </a:r>
            <a:r>
              <a:rPr lang="en-US" sz="3000" dirty="0"/>
              <a:t>navigational maps based on compass directions and estimated distances for ports and coastal areas</a:t>
            </a:r>
          </a:p>
          <a:p>
            <a:pPr lvl="2"/>
            <a:r>
              <a:rPr lang="en-US" sz="2600" dirty="0"/>
              <a:t>Portugal and Spain saw them as state secrets.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22C2-9D27-4DE0-B8E8-9D466A23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10D51-C189-440F-B26D-7904BC8BB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upload.wikimedia.org/wikipedia/commons/thumb/5/59/MartinBehaim1492.png/256px-MartinBehaim1492.png">
            <a:extLst>
              <a:ext uri="{FF2B5EF4-FFF2-40B4-BE49-F238E27FC236}">
                <a16:creationId xmlns:a16="http://schemas.microsoft.com/office/drawing/2014/main" id="{DA9C49ED-AF26-4272-B6AA-78021EBE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7" y="1378"/>
            <a:ext cx="7402513" cy="676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waldseemuller1507">
            <a:extLst>
              <a:ext uri="{FF2B5EF4-FFF2-40B4-BE49-F238E27FC236}">
                <a16:creationId xmlns:a16="http://schemas.microsoft.com/office/drawing/2014/main" id="{A8353A1A-4E28-4978-9A60-5DE9A2F60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4"/>
            <a:ext cx="12192000" cy="683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ile:Mercator 1569.png">
            <a:extLst>
              <a:ext uri="{FF2B5EF4-FFF2-40B4-BE49-F238E27FC236}">
                <a16:creationId xmlns:a16="http://schemas.microsoft.com/office/drawing/2014/main" id="{2D9CB69E-8353-4A0E-B3F6-FC2454D3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-97252" y="-24455"/>
            <a:ext cx="12289252" cy="69948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 descr="http://upload.wikimedia.org/wikipedia/commons/thumb/2/21/Jorge_Aguiar_1492_MR.jpg/1280px-Jorge_Aguiar_1492_MR.jpg">
            <a:extLst>
              <a:ext uri="{FF2B5EF4-FFF2-40B4-BE49-F238E27FC236}">
                <a16:creationId xmlns:a16="http://schemas.microsoft.com/office/drawing/2014/main" id="{BE06FC0F-22CF-497F-A394-CAA16E58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4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E94E-BC72-4648-9D62-7071565B8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Advances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0DBEFB-E4B3-418C-BD4E-B401F244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325" y="2057400"/>
            <a:ext cx="9906000" cy="762000"/>
          </a:xfrm>
        </p:spPr>
        <p:txBody>
          <a:bodyPr/>
          <a:lstStyle/>
          <a:p>
            <a:r>
              <a:rPr lang="en-US" sz="2800" dirty="0"/>
              <a:t>Advances in astronomy helped in charting locations at sea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F136-AEE2-41BB-9ED2-5C36D2752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6325" y="2897355"/>
            <a:ext cx="4800600" cy="381003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Instruments </a:t>
            </a:r>
          </a:p>
          <a:p>
            <a:pPr lvl="1"/>
            <a:r>
              <a:rPr lang="en-US" sz="2800" dirty="0"/>
              <a:t>Magnetic compass (ca. 1300)</a:t>
            </a:r>
          </a:p>
          <a:p>
            <a:pPr lvl="1"/>
            <a:r>
              <a:rPr lang="en-US" sz="2800" dirty="0"/>
              <a:t>Geometric quadrant (ca. 1460) </a:t>
            </a:r>
          </a:p>
          <a:p>
            <a:pPr lvl="1"/>
            <a:r>
              <a:rPr lang="en-US" sz="2800" dirty="0"/>
              <a:t>Mariner’s astrolabe (ca. 1480)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586C72-C825-45D1-83D4-3E1F596B6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819400"/>
            <a:ext cx="4800600" cy="381003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/>
              <a:t>Ships</a:t>
            </a:r>
          </a:p>
          <a:p>
            <a:pPr lvl="1">
              <a:defRPr/>
            </a:pPr>
            <a:r>
              <a:rPr lang="en-US" sz="2800" dirty="0"/>
              <a:t>Portuguese </a:t>
            </a:r>
            <a:r>
              <a:rPr lang="en-US" sz="2800" i="1" dirty="0"/>
              <a:t>caravel</a:t>
            </a:r>
            <a:r>
              <a:rPr lang="en-US" sz="2800" dirty="0"/>
              <a:t> (ca. 1450)</a:t>
            </a:r>
          </a:p>
          <a:p>
            <a:pPr lvl="1">
              <a:defRPr/>
            </a:pPr>
            <a:r>
              <a:rPr lang="en-US" sz="2800" dirty="0"/>
              <a:t>Lateen sail and rope riggings</a:t>
            </a:r>
          </a:p>
          <a:p>
            <a:pPr lvl="1">
              <a:defRPr/>
            </a:pPr>
            <a:r>
              <a:rPr lang="en-US" sz="2800" dirty="0"/>
              <a:t>Stern-post rudder (axial rudder)</a:t>
            </a:r>
          </a:p>
          <a:p>
            <a:pPr lvl="1">
              <a:defRPr/>
            </a:pPr>
            <a:r>
              <a:rPr lang="en-US" sz="2800" dirty="0"/>
              <a:t>Guns, gunpowder, cannons, and horses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FC7B-3910-425D-BDC5-678759C5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Portugal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539FB-D53F-4E57-9120-E5242CDFD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799"/>
            <a:ext cx="10668000" cy="4572001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Portugal established a commercial network along the African coast, in South and East Asia, and in South America.</a:t>
            </a:r>
          </a:p>
          <a:p>
            <a:r>
              <a:rPr lang="en-US" dirty="0">
                <a:cs typeface="Times New Roman" panose="02020603050405020304" pitchFamily="18" charset="0"/>
              </a:rPr>
              <a:t>Motives for exploration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Economic: sought an all-water route to Asia to tap the spice trade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The Ottoman Empire blocked land routes to Asia.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Religious: sought to find the mythical Prester John (a Christian king somewhere in the East) for an alliance against the Muslims</a:t>
            </a: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Prince Henry the Navigator (1394-1460)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Financed numerous expeditions along the West African coast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Ushered in a new era of European exploration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4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2076-723A-4EF8-A38E-3809BD85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10058400" cy="1325563"/>
          </a:xfrm>
        </p:spPr>
        <p:txBody>
          <a:bodyPr/>
          <a:lstStyle/>
          <a:p>
            <a:r>
              <a:rPr lang="en-US" dirty="0"/>
              <a:t>Portuguese Explorers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12496-2481-42D6-ABD9-3EBD79761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799"/>
            <a:ext cx="10972800" cy="45720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Bartholomew Dias (1450-1500): he rounded the southern tip of Africa in 1488</a:t>
            </a:r>
          </a:p>
          <a:p>
            <a:r>
              <a:rPr lang="en-US" dirty="0">
                <a:cs typeface="Times New Roman" panose="02020603050405020304" pitchFamily="18" charset="0"/>
              </a:rPr>
              <a:t>Vasco da Gama (1469-1525):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he completed an all-water expedition to India in 1498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brought back Indian goods creating a huge demand for these products in Europe.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This was a huge blow to the Italian monopoly of trade with Asia and helped precipitate the economic and political decline of the Italian city-states</a:t>
            </a:r>
            <a:r>
              <a:rPr lang="en-US" altLang="en-US" dirty="0">
                <a:latin typeface="Goudy Old Style" panose="02020502050305020303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Amerigo Vespucci (1454-1512)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He explored Brazil.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He was perhaps the first European to realize that he had discovered a new continent in the New World.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“America” was named after him when </a:t>
            </a:r>
            <a:r>
              <a:rPr lang="en-US" dirty="0" err="1">
                <a:cs typeface="Times New Roman" panose="02020603050405020304" pitchFamily="18" charset="0"/>
              </a:rPr>
              <a:t>Waldseemüller</a:t>
            </a:r>
            <a:r>
              <a:rPr lang="en-US" dirty="0">
                <a:cs typeface="Times New Roman" panose="02020603050405020304" pitchFamily="18" charset="0"/>
              </a:rPr>
              <a:t> honored Vespucci’s false claim that he was the first to sight the new continent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2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BC9EF-E67F-43C7-A94A-174F343B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E6797-AD4A-4609-A4B9-FCE7C520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File:Bartolomeu Dias Voyage.PNG">
            <a:hlinkClick r:id="rId2"/>
            <a:extLst>
              <a:ext uri="{FF2B5EF4-FFF2-40B4-BE49-F238E27FC236}">
                <a16:creationId xmlns:a16="http://schemas.microsoft.com/office/drawing/2014/main" id="{2567BD03-2D0B-4502-94DD-CB5DEDFBF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5511134" cy="6877437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5" name="Picture 2" descr="File:Gama route 1.svg">
            <a:extLst>
              <a:ext uri="{FF2B5EF4-FFF2-40B4-BE49-F238E27FC236}">
                <a16:creationId xmlns:a16="http://schemas.microsoft.com/office/drawing/2014/main" id="{748580E8-2980-44E7-9E5D-355C29EB9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11134" y="1"/>
            <a:ext cx="6680866" cy="6858000"/>
          </a:xfrm>
          <a:prstGeom prst="rect">
            <a:avLst/>
          </a:prstGeom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2696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228</TotalTime>
  <Words>1340</Words>
  <Application>Microsoft Office PowerPoint</Application>
  <PresentationFormat>Widescreen</PresentationFormat>
  <Paragraphs>121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Franklin Gothic Medium</vt:lpstr>
      <vt:lpstr>Goudy Old Style</vt:lpstr>
      <vt:lpstr>Medical Design 16x9</vt:lpstr>
      <vt:lpstr>Age of Exploration and Conquest </vt:lpstr>
      <vt:lpstr>Causes for Exploration </vt:lpstr>
      <vt:lpstr>PowerPoint Presentation</vt:lpstr>
      <vt:lpstr>Maps </vt:lpstr>
      <vt:lpstr>PowerPoint Presentation</vt:lpstr>
      <vt:lpstr>Technological Advances </vt:lpstr>
      <vt:lpstr>Portugal </vt:lpstr>
      <vt:lpstr>Portuguese Explorers </vt:lpstr>
      <vt:lpstr>PowerPoint Presentation</vt:lpstr>
      <vt:lpstr>Brazil </vt:lpstr>
      <vt:lpstr>Spain </vt:lpstr>
      <vt:lpstr>PowerPoint Presentation</vt:lpstr>
      <vt:lpstr>Bartholomew (Bartalome) de Las Casas (1474-1566)</vt:lpstr>
      <vt:lpstr>PowerPoint Presentation</vt:lpstr>
      <vt:lpstr>Treaty of Tordesillas (1494) </vt:lpstr>
      <vt:lpstr>PowerPoint Presentation</vt:lpstr>
      <vt:lpstr>Spanish Conquest </vt:lpstr>
      <vt:lpstr>Golden Age of Spain </vt:lpstr>
      <vt:lpstr>PowerPoint Presentation</vt:lpstr>
      <vt:lpstr>Encomienda System </vt:lpstr>
      <vt:lpstr>Social Groups in Spanish Colonies </vt:lpstr>
      <vt:lpstr>“Old Imperialism”- Africa and Asia </vt:lpstr>
      <vt:lpstr>Other European Claims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Exploration and Conquest</dc:title>
  <dc:creator>Phillip Thurmond</dc:creator>
  <cp:lastModifiedBy>Phillip Thurmond</cp:lastModifiedBy>
  <cp:revision>13</cp:revision>
  <dcterms:created xsi:type="dcterms:W3CDTF">2019-08-21T13:09:22Z</dcterms:created>
  <dcterms:modified xsi:type="dcterms:W3CDTF">2019-08-21T16:58:14Z</dcterms:modified>
</cp:coreProperties>
</file>