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84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7" r:id="rId6"/>
    <p:sldId id="258" r:id="rId7"/>
    <p:sldId id="259" r:id="rId8"/>
    <p:sldId id="265" r:id="rId9"/>
    <p:sldId id="260" r:id="rId10"/>
    <p:sldId id="262" r:id="rId11"/>
    <p:sldId id="266" r:id="rId12"/>
    <p:sldId id="267" r:id="rId13"/>
    <p:sldId id="263" r:id="rId14"/>
    <p:sldId id="268" r:id="rId15"/>
    <p:sldId id="264" r:id="rId16"/>
    <p:sldId id="269" r:id="rId17"/>
    <p:sldId id="261" r:id="rId18"/>
    <p:sldId id="27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09" autoAdjust="0"/>
    <p:restoredTop sz="83707" autoAdjust="0"/>
  </p:normalViewPr>
  <p:slideViewPr>
    <p:cSldViewPr snapToGrid="0">
      <p:cViewPr varScale="1">
        <p:scale>
          <a:sx n="67" d="100"/>
          <a:sy n="67" d="100"/>
        </p:scale>
        <p:origin x="7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00B7FD6-6B50-4C58-994F-82DC621427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CC7F2D-6B16-4B88-A4F8-ABD5316B47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1DC69-60C3-4CF7-A135-6E702ECCE0F0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4CEF1E-1ACC-48D0-92B3-CB3D4FED50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F188B4-83B8-4C82-AFAC-DC1E415458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9FFBD-F123-4881-BC93-591827BC61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21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3EC7B-6C72-4FBB-87DF-2BD2CB7DC1E6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2A795-6F94-4A96-B820-B9038480D0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495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your classroom colors different than what you see in this template? That’s OK! Click on Design -&gt; Variants (the down arrow) -&gt; Pick the color scheme that works for you!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Feel free to change any “You will…” and “I will…” statements to ensure they align with your classroom procedures and rules!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A795-6F94-4A96-B820-B9038480D04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546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78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245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21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284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07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52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00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27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24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07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61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1F489-B701-4C74-9747-27C8656A89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Rockwell" panose="02060603020205020403" pitchFamily="18" charset="0"/>
              </a:rPr>
              <a:t>Age of Absolutism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699F35-1401-4ECD-9F96-7017DB9FA1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1600-1750</a:t>
            </a:r>
          </a:p>
        </p:txBody>
      </p:sp>
    </p:spTree>
    <p:extLst>
      <p:ext uri="{BB962C8B-B14F-4D97-AF65-F5344CB8AC3E}">
        <p14:creationId xmlns:p14="http://schemas.microsoft.com/office/powerpoint/2010/main" val="616906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95428-50A0-459C-8599-F84F6BC8F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Russia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80947-6A13-495B-A696-B7646EA60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819275"/>
            <a:ext cx="9872871" cy="4276725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Under the early tsars (czars) Russia had lagged behind western Europe in terms of technological and economic development </a:t>
            </a:r>
          </a:p>
          <a:p>
            <a:r>
              <a:rPr lang="en-US" sz="2800" dirty="0"/>
              <a:t>Peter the Great (1682-1725)</a:t>
            </a:r>
          </a:p>
          <a:p>
            <a:pPr lvl="1"/>
            <a:r>
              <a:rPr lang="en-US" sz="2800" dirty="0"/>
              <a:t>Came to the throne at a young age </a:t>
            </a:r>
          </a:p>
          <a:p>
            <a:pPr lvl="1"/>
            <a:r>
              <a:rPr lang="en-US" sz="2800" dirty="0"/>
              <a:t>Did not take direct rule until the age of 22</a:t>
            </a:r>
          </a:p>
          <a:p>
            <a:pPr lvl="1"/>
            <a:r>
              <a:rPr lang="en-US" sz="2800" dirty="0"/>
              <a:t>He main concern early on was making Russia a formidable military power </a:t>
            </a:r>
          </a:p>
          <a:p>
            <a:pPr lvl="1"/>
            <a:r>
              <a:rPr lang="en-US" sz="2800" dirty="0"/>
              <a:t>Began a series of initiatives to westernize Russia</a:t>
            </a:r>
          </a:p>
          <a:p>
            <a:pPr lvl="2"/>
            <a:r>
              <a:rPr lang="en-US" sz="2400" dirty="0"/>
              <a:t>This includes changing dress, religion, architecture, military power, and moving the capital 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870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2F36F-A1EC-4CE0-BFA2-63770336B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person, man, sitting, luggage&#10;&#10;Description automatically generated">
            <a:extLst>
              <a:ext uri="{FF2B5EF4-FFF2-40B4-BE49-F238E27FC236}">
                <a16:creationId xmlns:a16="http://schemas.microsoft.com/office/drawing/2014/main" id="{E4EDC327-072C-4880-9794-DDC4F6A997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7412" y="68005"/>
            <a:ext cx="6913287" cy="6789995"/>
          </a:xfrm>
        </p:spPr>
      </p:pic>
    </p:spTree>
    <p:extLst>
      <p:ext uri="{BB962C8B-B14F-4D97-AF65-F5344CB8AC3E}">
        <p14:creationId xmlns:p14="http://schemas.microsoft.com/office/powerpoint/2010/main" val="4263893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E9293-337A-4959-A344-7C04C8B92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5" y="0"/>
            <a:ext cx="9875520" cy="1356360"/>
          </a:xfrm>
        </p:spPr>
        <p:txBody>
          <a:bodyPr/>
          <a:lstStyle/>
          <a:p>
            <a:r>
              <a:rPr lang="en-US" dirty="0"/>
              <a:t>Other Absolute Rulers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81511-6F1D-4E35-A9E5-73B21119D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228725"/>
            <a:ext cx="10439400" cy="5324475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Hapsburg Dynasty </a:t>
            </a:r>
          </a:p>
          <a:p>
            <a:pPr lvl="1"/>
            <a:r>
              <a:rPr lang="en-US" sz="2800" dirty="0"/>
              <a:t>Located primarily in what is today Austria </a:t>
            </a:r>
          </a:p>
          <a:p>
            <a:pPr lvl="1"/>
            <a:r>
              <a:rPr lang="en-US" sz="2800" dirty="0"/>
              <a:t>They had traditionally been elected as the Holy Roman Emperors</a:t>
            </a:r>
          </a:p>
          <a:p>
            <a:pPr lvl="1"/>
            <a:r>
              <a:rPr lang="en-US" sz="2800" dirty="0"/>
              <a:t>Between 1619 and 1740 the Hapsburg rulers consolidated their power </a:t>
            </a:r>
          </a:p>
          <a:p>
            <a:r>
              <a:rPr lang="en-US" sz="2800" dirty="0"/>
              <a:t>Prussia </a:t>
            </a:r>
          </a:p>
          <a:p>
            <a:pPr lvl="1"/>
            <a:r>
              <a:rPr lang="en-US" sz="2800" dirty="0"/>
              <a:t>The House of Hohenzollern (ruled in Brandenburg which was a principality of the Holy Roman Empire) </a:t>
            </a:r>
          </a:p>
          <a:p>
            <a:pPr lvl="1"/>
            <a:r>
              <a:rPr lang="en-US" sz="2800" dirty="0"/>
              <a:t>By the 1600s the rulers of Brandenburg were less involved in the affairs of the HRE </a:t>
            </a:r>
          </a:p>
          <a:p>
            <a:pPr lvl="1"/>
            <a:r>
              <a:rPr lang="en-US" sz="2800" dirty="0"/>
              <a:t>Through marriage the Hohenzollerns began to take territory in western Germany </a:t>
            </a:r>
          </a:p>
          <a:p>
            <a:pPr lvl="1"/>
            <a:r>
              <a:rPr lang="en-US" sz="2800" dirty="0"/>
              <a:t>Between 1600 and 1800 the Hohenzollern rulers would consolidate power culminating in the reign of Frederick II (Frederick the Great)</a:t>
            </a:r>
          </a:p>
          <a:p>
            <a:pPr lvl="1"/>
            <a:r>
              <a:rPr lang="en-US" sz="2800" dirty="0"/>
              <a:t>The Prussian state will be leader in the movement for German unification in the mid and late 1800’s</a:t>
            </a:r>
          </a:p>
        </p:txBody>
      </p:sp>
    </p:spTree>
    <p:extLst>
      <p:ext uri="{BB962C8B-B14F-4D97-AF65-F5344CB8AC3E}">
        <p14:creationId xmlns:p14="http://schemas.microsoft.com/office/powerpoint/2010/main" val="1015043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9C3C4-22F8-4982-BF6A-DA7D51F58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2A5B7F59-66AA-40D9-B40A-99C7C61EAF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" y="222300"/>
            <a:ext cx="11772900" cy="6388050"/>
          </a:xfrm>
        </p:spPr>
      </p:pic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76CD329B-48C9-47B0-8982-B1168EC60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675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8421A1-12FB-445A-B839-A162F021AB68}"/>
              </a:ext>
            </a:extLst>
          </p:cNvPr>
          <p:cNvSpPr txBox="1"/>
          <p:nvPr/>
        </p:nvSpPr>
        <p:spPr>
          <a:xfrm>
            <a:off x="9925050" y="1280160"/>
            <a:ext cx="2228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Brandenburg (Prussia) principality during the Holy Roman Empire. Ruled by the Hohenzollern Family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1446BC0-4608-4980-B37A-E085EFAAE5F7}"/>
              </a:ext>
            </a:extLst>
          </p:cNvPr>
          <p:cNvSpPr/>
          <p:nvPr/>
        </p:nvSpPr>
        <p:spPr>
          <a:xfrm rot="11793025">
            <a:off x="9001391" y="1438626"/>
            <a:ext cx="925363" cy="52387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E44310-1162-41C8-A53F-4CA236043407}"/>
              </a:ext>
            </a:extLst>
          </p:cNvPr>
          <p:cNvSpPr txBox="1"/>
          <p:nvPr/>
        </p:nvSpPr>
        <p:spPr>
          <a:xfrm>
            <a:off x="702945" y="671348"/>
            <a:ext cx="2903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Hohenzollern territory added through marriage.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E03A25C0-A8FD-4983-B846-934A9C80EF20}"/>
              </a:ext>
            </a:extLst>
          </p:cNvPr>
          <p:cNvSpPr/>
          <p:nvPr/>
        </p:nvSpPr>
        <p:spPr>
          <a:xfrm rot="17963650">
            <a:off x="3946885" y="853251"/>
            <a:ext cx="128303" cy="160803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3242643C-54E7-4291-A5CA-B16032E4D247}"/>
              </a:ext>
            </a:extLst>
          </p:cNvPr>
          <p:cNvSpPr/>
          <p:nvPr/>
        </p:nvSpPr>
        <p:spPr>
          <a:xfrm rot="18753048">
            <a:off x="3474765" y="1074732"/>
            <a:ext cx="128303" cy="160803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180C7FE0-8C9F-414E-9153-BCDABAE3A9B0}"/>
              </a:ext>
            </a:extLst>
          </p:cNvPr>
          <p:cNvSpPr/>
          <p:nvPr/>
        </p:nvSpPr>
        <p:spPr>
          <a:xfrm rot="19214554">
            <a:off x="2703499" y="1118845"/>
            <a:ext cx="115219" cy="127713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1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1" grpId="0" animBg="1"/>
      <p:bldP spid="12" grpId="0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EF5A2-B449-4424-BEB6-5CA9502E2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200025"/>
            <a:ext cx="9875520" cy="1356360"/>
          </a:xfrm>
        </p:spPr>
        <p:txBody>
          <a:bodyPr/>
          <a:lstStyle/>
          <a:p>
            <a:r>
              <a:rPr lang="en-US" dirty="0"/>
              <a:t>England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8A2BD-3295-4B3B-8218-2507AB400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3500"/>
            <a:ext cx="10458450" cy="49149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The Tudor dynasty came to an end in 1603 with the death of Elizabeth I.  </a:t>
            </a:r>
          </a:p>
          <a:p>
            <a:pPr lvl="1"/>
            <a:r>
              <a:rPr lang="en-US" sz="2800" dirty="0"/>
              <a:t>She dies without an heir and the thrown passed to her cousins son, James I (James VI o Scotland)</a:t>
            </a:r>
          </a:p>
          <a:p>
            <a:pPr lvl="1"/>
            <a:r>
              <a:rPr lang="en-US" sz="2800" dirty="0"/>
              <a:t>This establishes the Stuart line of English monarchs </a:t>
            </a:r>
          </a:p>
          <a:p>
            <a:r>
              <a:rPr lang="en-US" sz="2800" dirty="0"/>
              <a:t>James I (1603-1625) tries to institute absolute policies </a:t>
            </a:r>
          </a:p>
          <a:p>
            <a:pPr lvl="1"/>
            <a:r>
              <a:rPr lang="en-US" sz="2800" dirty="0"/>
              <a:t>He dissolves parliament twice </a:t>
            </a:r>
          </a:p>
          <a:p>
            <a:r>
              <a:rPr lang="en-US" sz="2800" dirty="0"/>
              <a:t>Charles I (1625-1649) (son of James I) believed in divine right of kings </a:t>
            </a:r>
          </a:p>
          <a:p>
            <a:pPr lvl="1"/>
            <a:r>
              <a:rPr lang="en-US" sz="2800" dirty="0"/>
              <a:t>He often disagreed with parliament </a:t>
            </a:r>
          </a:p>
          <a:p>
            <a:pPr lvl="1"/>
            <a:r>
              <a:rPr lang="en-US" sz="2800" dirty="0"/>
              <a:t>His relationship with parliament led to the English Civil Wars (1642-1651)</a:t>
            </a:r>
          </a:p>
          <a:p>
            <a:r>
              <a:rPr lang="en-US" sz="2800" dirty="0"/>
              <a:t>Absolutism largely fails in England.  The Glorious Revolution (1688) and the English Bill of Rights (1689) set England on the path toward constitutionalism </a:t>
            </a:r>
          </a:p>
        </p:txBody>
      </p:sp>
    </p:spTree>
    <p:extLst>
      <p:ext uri="{BB962C8B-B14F-4D97-AF65-F5344CB8AC3E}">
        <p14:creationId xmlns:p14="http://schemas.microsoft.com/office/powerpoint/2010/main" val="1764735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72B0-C292-442B-A469-51FE8D057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person wearing a costume&#10;&#10;Description automatically generated">
            <a:extLst>
              <a:ext uri="{FF2B5EF4-FFF2-40B4-BE49-F238E27FC236}">
                <a16:creationId xmlns:a16="http://schemas.microsoft.com/office/drawing/2014/main" id="{12D39F3B-2812-4868-805D-D4A589222D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3871"/>
            <a:ext cx="5791201" cy="6149279"/>
          </a:xfrm>
        </p:spPr>
      </p:pic>
      <p:pic>
        <p:nvPicPr>
          <p:cNvPr id="7" name="Picture 6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1A14ADE4-F7A9-416F-92D3-687BECF9C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1" y="0"/>
            <a:ext cx="6400800" cy="61531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51E6A3-8614-4B49-A65B-99AA9E76D2E4}"/>
              </a:ext>
            </a:extLst>
          </p:cNvPr>
          <p:cNvSpPr txBox="1"/>
          <p:nvPr/>
        </p:nvSpPr>
        <p:spPr>
          <a:xfrm>
            <a:off x="514351" y="6191250"/>
            <a:ext cx="514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James 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49FBA0-6FDE-48A2-9CB3-E65407001A49}"/>
              </a:ext>
            </a:extLst>
          </p:cNvPr>
          <p:cNvSpPr txBox="1"/>
          <p:nvPr/>
        </p:nvSpPr>
        <p:spPr>
          <a:xfrm>
            <a:off x="6200774" y="6248400"/>
            <a:ext cx="5476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Charles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96785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51CFE-A54C-4703-9EA3-F7233FD68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2B3CF-81A0-4733-AB72-0707D7734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399"/>
            <a:ext cx="10572750" cy="4543425"/>
          </a:xfrm>
        </p:spPr>
        <p:txBody>
          <a:bodyPr>
            <a:normAutofit/>
          </a:bodyPr>
          <a:lstStyle/>
          <a:p>
            <a:r>
              <a:rPr lang="en-US" sz="2800" dirty="0"/>
              <a:t>With the growth of overseas empires in the 1400’s and 1500’s European monarchs found themselves the heads of wealth states </a:t>
            </a:r>
          </a:p>
          <a:p>
            <a:r>
              <a:rPr lang="en-US" sz="2800" dirty="0"/>
              <a:t>Monarchs began to consolidate their power </a:t>
            </a:r>
          </a:p>
          <a:p>
            <a:pPr lvl="1"/>
            <a:r>
              <a:rPr lang="en-US" sz="2800" dirty="0"/>
              <a:t>European monarchs sought to take control away from traditional noble families and institutions. </a:t>
            </a:r>
          </a:p>
          <a:p>
            <a:r>
              <a:rPr lang="en-US" sz="2800" dirty="0"/>
              <a:t>The age of absolutism began with the ascension of James I to the English throne in 1601 </a:t>
            </a:r>
          </a:p>
          <a:p>
            <a:r>
              <a:rPr lang="en-US" sz="2800" dirty="0"/>
              <a:t>The height of the age of absolutism occurred in 1700s in France and Russia </a:t>
            </a:r>
          </a:p>
        </p:txBody>
      </p:sp>
    </p:spTree>
    <p:extLst>
      <p:ext uri="{BB962C8B-B14F-4D97-AF65-F5344CB8AC3E}">
        <p14:creationId xmlns:p14="http://schemas.microsoft.com/office/powerpoint/2010/main" val="4236110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DF531-5F1E-4604-A19A-2CE9F2936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5" y="85725"/>
            <a:ext cx="9875520" cy="1356360"/>
          </a:xfrm>
        </p:spPr>
        <p:txBody>
          <a:bodyPr/>
          <a:lstStyle/>
          <a:p>
            <a:r>
              <a:rPr lang="en-US" dirty="0"/>
              <a:t>Characteristics of Absolute Rulers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BC8D6-3A32-4248-B284-C1DB3F1F7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295400"/>
            <a:ext cx="10372725" cy="49530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Absolute rulers were often kings or queens (emperors/empresses)</a:t>
            </a:r>
          </a:p>
          <a:p>
            <a:pPr lvl="1"/>
            <a:r>
              <a:rPr lang="en-US" sz="2800" dirty="0"/>
              <a:t>Gain their position through hereditary or marriage </a:t>
            </a:r>
          </a:p>
          <a:p>
            <a:r>
              <a:rPr lang="en-US" sz="2800" dirty="0"/>
              <a:t>They have complete political control </a:t>
            </a:r>
          </a:p>
          <a:p>
            <a:pPr lvl="1"/>
            <a:r>
              <a:rPr lang="en-US" sz="2800" dirty="0"/>
              <a:t>The rulers make the law and execute the law </a:t>
            </a:r>
          </a:p>
          <a:p>
            <a:pPr lvl="1"/>
            <a:r>
              <a:rPr lang="en-US" sz="2800" dirty="0"/>
              <a:t>Absolute rulers are in essence the “state”</a:t>
            </a:r>
          </a:p>
          <a:p>
            <a:r>
              <a:rPr lang="en-US" sz="2800" dirty="0"/>
              <a:t>Absolute Monarchs can outlaw </a:t>
            </a:r>
          </a:p>
          <a:p>
            <a:pPr lvl="1"/>
            <a:r>
              <a:rPr lang="en-US" sz="2800" dirty="0"/>
              <a:t>Religion</a:t>
            </a:r>
          </a:p>
          <a:p>
            <a:pPr lvl="1"/>
            <a:r>
              <a:rPr lang="en-US" sz="2800" dirty="0"/>
              <a:t>Speech </a:t>
            </a:r>
          </a:p>
          <a:p>
            <a:pPr lvl="1"/>
            <a:r>
              <a:rPr lang="en-US" sz="2800" dirty="0"/>
              <a:t>Assembly </a:t>
            </a:r>
          </a:p>
          <a:p>
            <a:pPr lvl="1"/>
            <a:r>
              <a:rPr lang="en-US" sz="2800" dirty="0"/>
              <a:t>Political parties </a:t>
            </a:r>
          </a:p>
          <a:p>
            <a:r>
              <a:rPr lang="en-US" sz="2800" dirty="0"/>
              <a:t>They maintain and enforce their rule through the use of a military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212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8787E-7B35-4A21-BD21-6000A0181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Divine Right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CB931-1B10-460E-AD32-7A0187792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idea that a monarch is anointed by God </a:t>
            </a:r>
          </a:p>
          <a:p>
            <a:r>
              <a:rPr lang="en-US" sz="2800" dirty="0"/>
              <a:t>This means that God has granted the individual the right to rule</a:t>
            </a:r>
          </a:p>
          <a:p>
            <a:r>
              <a:rPr lang="en-US" sz="2800" dirty="0"/>
              <a:t>This lessens the need for the Pope as a figure that “makes” kings </a:t>
            </a:r>
          </a:p>
          <a:p>
            <a:pPr lvl="1"/>
            <a:r>
              <a:rPr lang="en-US" sz="2800" dirty="0"/>
              <a:t>This had begun during the Protestant Reformation </a:t>
            </a:r>
          </a:p>
          <a:p>
            <a:r>
              <a:rPr lang="en-US" sz="2800" dirty="0"/>
              <a:t>The concept of divine right of kings becomes one of the most important ways absolute monarchs legitimized their rule </a:t>
            </a:r>
          </a:p>
        </p:txBody>
      </p:sp>
    </p:spTree>
    <p:extLst>
      <p:ext uri="{BB962C8B-B14F-4D97-AF65-F5344CB8AC3E}">
        <p14:creationId xmlns:p14="http://schemas.microsoft.com/office/powerpoint/2010/main" val="2616419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DB13F-5E39-4FA8-B3F3-82F505D2E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to Old 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C15DA-D32D-45B0-AFE1-5A16EFE0A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10210800" cy="40386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The rise of absolute monarchs in western and eastern Europe challenged old orders </a:t>
            </a:r>
          </a:p>
          <a:p>
            <a:r>
              <a:rPr lang="en-US" sz="2800" dirty="0"/>
              <a:t>The rise of these absolute rulers will eventually lead to the fragmentation of the Holy Roman Empire </a:t>
            </a:r>
          </a:p>
          <a:p>
            <a:r>
              <a:rPr lang="en-US" sz="2800" dirty="0"/>
              <a:t>The balance of power in Europe changed with the decline of Spain and the Ottoman Empire as major players in European political and economic affairs </a:t>
            </a:r>
          </a:p>
          <a:p>
            <a:r>
              <a:rPr lang="en-US" sz="2800" dirty="0"/>
              <a:t>The policies of absolute monarchs will eventually give rise to the Enlightenment and the political revolutions of the late 18</a:t>
            </a:r>
            <a:r>
              <a:rPr lang="en-US" sz="2800" baseline="30000" dirty="0"/>
              <a:t>th</a:t>
            </a:r>
            <a:r>
              <a:rPr lang="en-US" sz="2800" dirty="0"/>
              <a:t> and early 19</a:t>
            </a:r>
            <a:r>
              <a:rPr lang="en-US" sz="2800" baseline="30000" dirty="0"/>
              <a:t>th</a:t>
            </a:r>
            <a:r>
              <a:rPr lang="en-US" sz="2800" dirty="0"/>
              <a:t> centuries. </a:t>
            </a:r>
          </a:p>
        </p:txBody>
      </p:sp>
    </p:spTree>
    <p:extLst>
      <p:ext uri="{BB962C8B-B14F-4D97-AF65-F5344CB8AC3E}">
        <p14:creationId xmlns:p14="http://schemas.microsoft.com/office/powerpoint/2010/main" val="2233188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7C781F-2283-487C-A91D-D8E49E3C5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Absolute Monarchs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D9E911-7053-4BE9-AC6F-5E7F7DCA57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96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74739-8204-42BF-94B0-926FCCC38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-66675"/>
            <a:ext cx="9875520" cy="1356360"/>
          </a:xfrm>
        </p:spPr>
        <p:txBody>
          <a:bodyPr/>
          <a:lstStyle/>
          <a:p>
            <a:r>
              <a:rPr lang="en-US" dirty="0"/>
              <a:t>France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CD9AE-215A-4C1E-8911-A08AA3153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300" y="1038225"/>
            <a:ext cx="10858500" cy="5438775"/>
          </a:xfrm>
        </p:spPr>
        <p:txBody>
          <a:bodyPr>
            <a:noAutofit/>
          </a:bodyPr>
          <a:lstStyle/>
          <a:p>
            <a:r>
              <a:rPr lang="en-US"/>
              <a:t>Louis XIV (1643-1715)</a:t>
            </a:r>
            <a:endParaRPr lang="en-US" dirty="0"/>
          </a:p>
          <a:p>
            <a:pPr lvl="1"/>
            <a:r>
              <a:rPr lang="en-US" sz="2200" dirty="0"/>
              <a:t>He personified the idea that the sovereignty of the state resides in the ruler.</a:t>
            </a:r>
          </a:p>
          <a:p>
            <a:pPr lvl="1"/>
            <a:r>
              <a:rPr lang="en-US" sz="2200" dirty="0"/>
              <a:t>“L’ </a:t>
            </a:r>
            <a:r>
              <a:rPr lang="en-US" sz="2200" dirty="0" err="1"/>
              <a:t>état</a:t>
            </a:r>
            <a:r>
              <a:rPr lang="en-US" sz="2200" dirty="0"/>
              <a:t>, </a:t>
            </a:r>
            <a:r>
              <a:rPr lang="en-US" sz="2200" dirty="0" err="1"/>
              <a:t>c’est</a:t>
            </a:r>
            <a:r>
              <a:rPr lang="en-US" sz="2200" dirty="0"/>
              <a:t> </a:t>
            </a:r>
            <a:r>
              <a:rPr lang="en-US" sz="2200" dirty="0" err="1"/>
              <a:t>moi</a:t>
            </a:r>
            <a:r>
              <a:rPr lang="en-US" sz="2200" dirty="0"/>
              <a:t>” (“I am the state”) </a:t>
            </a:r>
          </a:p>
          <a:p>
            <a:pPr lvl="1"/>
            <a:r>
              <a:rPr lang="en-US" sz="2200" dirty="0"/>
              <a:t>He became known as the “Sun King” since he was at the center of French power (just as the sun is the center of our solar system).</a:t>
            </a:r>
          </a:p>
          <a:p>
            <a:r>
              <a:rPr lang="en-US" dirty="0"/>
              <a:t>Strong believer in “divine right” of kings</a:t>
            </a:r>
          </a:p>
          <a:p>
            <a:r>
              <a:rPr lang="en-US" dirty="0"/>
              <a:t>France became the undisputed major power in Europe during his reign.</a:t>
            </a:r>
          </a:p>
          <a:p>
            <a:r>
              <a:rPr lang="en-US" dirty="0"/>
              <a:t>Under Louis XIV, the Palace at Versailles became the grandest and most impressive palace in all of Europe. </a:t>
            </a:r>
          </a:p>
          <a:p>
            <a:pPr lvl="1"/>
            <a:r>
              <a:rPr lang="en-US" sz="2200" dirty="0"/>
              <a:t>The awe-inspiring scale of the palace reinforced his image as the most powerful absolute ruler in Europe.</a:t>
            </a:r>
          </a:p>
          <a:p>
            <a:pPr lvl="1"/>
            <a:r>
              <a:rPr lang="en-US" sz="2200" dirty="0"/>
              <a:t>Versailles Palace became, in effect, a pleasure prison for the French nobility. a. Louis gained absolute control over the nobility</a:t>
            </a:r>
          </a:p>
          <a:p>
            <a:r>
              <a:rPr lang="en-US" dirty="0"/>
              <a:t>He also fought several expensive wars across Europe </a:t>
            </a:r>
          </a:p>
        </p:txBody>
      </p:sp>
    </p:spTree>
    <p:extLst>
      <p:ext uri="{BB962C8B-B14F-4D97-AF65-F5344CB8AC3E}">
        <p14:creationId xmlns:p14="http://schemas.microsoft.com/office/powerpoint/2010/main" val="1113986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FF2E0-AF47-42BC-BA74-125ECE1EB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A picture containing indoor, sitting, table, white&#10;&#10;Description automatically generated">
            <a:extLst>
              <a:ext uri="{FF2B5EF4-FFF2-40B4-BE49-F238E27FC236}">
                <a16:creationId xmlns:a16="http://schemas.microsoft.com/office/drawing/2014/main" id="{9B44823D-B9B0-4A4E-AC3E-F1256196E8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4597" y="105379"/>
            <a:ext cx="6162278" cy="6752621"/>
          </a:xfrm>
        </p:spPr>
      </p:pic>
    </p:spTree>
    <p:extLst>
      <p:ext uri="{BB962C8B-B14F-4D97-AF65-F5344CB8AC3E}">
        <p14:creationId xmlns:p14="http://schemas.microsoft.com/office/powerpoint/2010/main" val="3023851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F94E1-88F4-4F21-864E-CB2B68A11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nature, valley, rock, hill&#10;&#10;Description automatically generated">
            <a:extLst>
              <a:ext uri="{FF2B5EF4-FFF2-40B4-BE49-F238E27FC236}">
                <a16:creationId xmlns:a16="http://schemas.microsoft.com/office/drawing/2014/main" id="{3DD89757-A18C-4E82-A7C2-8DDA70EF4F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Picture 6" descr="A large building&#10;&#10;Description automatically generated">
            <a:extLst>
              <a:ext uri="{FF2B5EF4-FFF2-40B4-BE49-F238E27FC236}">
                <a16:creationId xmlns:a16="http://schemas.microsoft.com/office/drawing/2014/main" id="{7A3629A6-CD06-4B0A-B69D-44413786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215813" cy="6858000"/>
          </a:xfrm>
          <a:prstGeom prst="rect">
            <a:avLst/>
          </a:prstGeom>
        </p:spPr>
      </p:pic>
      <p:pic>
        <p:nvPicPr>
          <p:cNvPr id="11" name="Picture 10" descr="A large building&#10;&#10;Description automatically generated">
            <a:extLst>
              <a:ext uri="{FF2B5EF4-FFF2-40B4-BE49-F238E27FC236}">
                <a16:creationId xmlns:a16="http://schemas.microsoft.com/office/drawing/2014/main" id="{4DB99C53-0F92-459A-97BE-4A06FB0CCF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"/>
            <a:ext cx="12215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32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s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55885775_Student does teacher does_v2.potx" id="{618315E5-C348-40CF-AD40-05C2F7C13378}" vid="{0C991BBE-F1C3-4926-9687-DBEAAE8C92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9B27744-7857-4992-B755-05855FC591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F1ABED-93B7-45AC-A513-2CB1FF159A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6CA70E-ED75-4FF0-A862-8EF12B737755}">
  <ds:schemaRefs>
    <ds:schemaRef ds:uri="71af3243-3dd4-4a8d-8c0d-dd76da1f02a5"/>
    <ds:schemaRef ds:uri="16c05727-aa75-4e4a-9b5f-8a80a1165891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Student doesteacher does</Template>
  <TotalTime>0</TotalTime>
  <Words>861</Words>
  <Application>Microsoft Office PowerPoint</Application>
  <PresentationFormat>Widescreen</PresentationFormat>
  <Paragraphs>80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Corbel</vt:lpstr>
      <vt:lpstr>Rockwell</vt:lpstr>
      <vt:lpstr>Tahoma</vt:lpstr>
      <vt:lpstr>Basis</vt:lpstr>
      <vt:lpstr>Age of Absolutism </vt:lpstr>
      <vt:lpstr>Introduction </vt:lpstr>
      <vt:lpstr>Characteristics of Absolute Rulers </vt:lpstr>
      <vt:lpstr>Divine Right </vt:lpstr>
      <vt:lpstr>Challenges to Old Orders</vt:lpstr>
      <vt:lpstr>Absolute Monarchs</vt:lpstr>
      <vt:lpstr>France  </vt:lpstr>
      <vt:lpstr>PowerPoint Presentation</vt:lpstr>
      <vt:lpstr>PowerPoint Presentation</vt:lpstr>
      <vt:lpstr>Russia </vt:lpstr>
      <vt:lpstr>PowerPoint Presentation</vt:lpstr>
      <vt:lpstr>Other Absolute Rulers </vt:lpstr>
      <vt:lpstr>PowerPoint Presentation</vt:lpstr>
      <vt:lpstr>England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2020-03-14T14:52:29Z</dcterms:created>
  <dcterms:modified xsi:type="dcterms:W3CDTF">2020-03-15T21:35:48Z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