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9"/>
  </p:notesMasterIdLst>
  <p:handoutMasterIdLst>
    <p:handoutMasterId r:id="rId20"/>
  </p:handoutMasterIdLst>
  <p:sldIdLst>
    <p:sldId id="26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9" autoAdjust="0"/>
  </p:normalViewPr>
  <p:slideViewPr>
    <p:cSldViewPr>
      <p:cViewPr>
        <p:scale>
          <a:sx n="40" d="100"/>
          <a:sy n="40" d="100"/>
        </p:scale>
        <p:origin x="-300" y="31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8/19/2019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8/19/2019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8/19/2019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8/19/2019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8/19/2019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8/19/2019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8/19/2019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8/19/2019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8/19/2019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8/19/2019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8/19/2019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8/19/2019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8/19/2019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8/19/2019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16</a:t>
            </a:r>
            <a:r>
              <a:rPr lang="en-US" baseline="30000" dirty="0"/>
              <a:t>th</a:t>
            </a:r>
            <a:r>
              <a:rPr lang="en-US" dirty="0"/>
              <a:t> Century Society and Politics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C5C63-BA9A-4685-8BD4-634B47A83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Think?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C4414-6C6C-41A4-806C-8768AA19C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Did women experience a renaissance? </a:t>
            </a:r>
          </a:p>
        </p:txBody>
      </p:sp>
    </p:spTree>
    <p:extLst>
      <p:ext uri="{BB962C8B-B14F-4D97-AF65-F5344CB8AC3E}">
        <p14:creationId xmlns:p14="http://schemas.microsoft.com/office/powerpoint/2010/main" val="55224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95563-2AC7-4F5F-992E-BC93E3D23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oudy Old Style" pitchFamily="18" charset="0"/>
              </a:rPr>
              <a:t>Important Female Rulers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DD306-431F-4670-875D-2A77EF123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indent="-452438">
              <a:buNone/>
              <a:defRPr/>
            </a:pPr>
            <a:r>
              <a:rPr lang="en-US" sz="3200" dirty="0">
                <a:latin typeface="Goudy Old Style" pitchFamily="18" charset="0"/>
              </a:rPr>
              <a:t>1.	Caterina Sforza in Milan</a:t>
            </a:r>
          </a:p>
          <a:p>
            <a:pPr marL="914400" indent="-452438">
              <a:buNone/>
              <a:defRPr/>
            </a:pPr>
            <a:r>
              <a:rPr lang="en-US" sz="3200" dirty="0">
                <a:latin typeface="Goudy Old Style" pitchFamily="18" charset="0"/>
              </a:rPr>
              <a:t>2.	Isabella I: Unified Spain along with her husband Ferdinand.</a:t>
            </a:r>
          </a:p>
          <a:p>
            <a:pPr marL="914400" indent="-452438">
              <a:buNone/>
              <a:defRPr/>
            </a:pPr>
            <a:r>
              <a:rPr lang="en-US" sz="3200" dirty="0">
                <a:latin typeface="Goudy Old Style" pitchFamily="18" charset="0"/>
              </a:rPr>
              <a:t>3.	Mary Tudor: Ruled England (1553-1558)</a:t>
            </a:r>
          </a:p>
          <a:p>
            <a:pPr marL="914400" indent="-452438">
              <a:buNone/>
              <a:defRPr/>
            </a:pPr>
            <a:r>
              <a:rPr lang="en-US" sz="3200" dirty="0">
                <a:latin typeface="Goudy Old Style" pitchFamily="18" charset="0"/>
              </a:rPr>
              <a:t>4.	Elizabeth I: Ruled England (1558-1603)</a:t>
            </a:r>
          </a:p>
          <a:p>
            <a:pPr marL="914400" indent="-452438">
              <a:buNone/>
              <a:defRPr/>
            </a:pPr>
            <a:r>
              <a:rPr lang="en-US" sz="3200" dirty="0">
                <a:latin typeface="Goudy Old Style" pitchFamily="18" charset="0"/>
              </a:rPr>
              <a:t>5.	Catherine de </a:t>
            </a:r>
            <a:r>
              <a:rPr lang="en-US" sz="3200" dirty="0" err="1">
                <a:latin typeface="Goudy Old Style" pitchFamily="18" charset="0"/>
              </a:rPr>
              <a:t>Mèdicis</a:t>
            </a:r>
            <a:r>
              <a:rPr lang="en-US" sz="3200" dirty="0">
                <a:latin typeface="Goudy Old Style" pitchFamily="18" charset="0"/>
              </a:rPr>
              <a:t>: Ruled France as regent from 1559 to 1589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68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C308A-9460-4607-9CE3-EB8CEBA61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Witch Hunts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D0DC0-0FC7-4DE1-AFBD-4FC688057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9751060" cy="47498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70,000-100,000 people were killed between 1400 and 1700.</a:t>
            </a:r>
          </a:p>
          <a:p>
            <a:r>
              <a:rPr lang="en-US" sz="2800" dirty="0"/>
              <a:t>Causes</a:t>
            </a:r>
          </a:p>
          <a:p>
            <a:pPr lvl="1"/>
            <a:r>
              <a:rPr lang="en-US" sz="2400" dirty="0"/>
              <a:t>Popular belief in magic</a:t>
            </a:r>
          </a:p>
          <a:p>
            <a:pPr lvl="1"/>
            <a:r>
              <a:rPr lang="en-US" sz="2400" dirty="0"/>
              <a:t>“Cunning folk” had been common in European villages for centuries: played a positive role in helping villagers deal with tragedies such as plagues, famines, physical disabilities, and impotence</a:t>
            </a:r>
          </a:p>
          <a:p>
            <a:pPr lvl="1"/>
            <a:r>
              <a:rPr lang="en-US" sz="2400" dirty="0"/>
              <a:t>Claims to power often by the elderly or impoverished, and especially, women</a:t>
            </a:r>
          </a:p>
          <a:p>
            <a:r>
              <a:rPr lang="en-US" sz="2800" dirty="0"/>
              <a:t>The Catholic Church claimed that powers came from either God or the Devil</a:t>
            </a:r>
          </a:p>
          <a:p>
            <a:pPr lvl="1"/>
            <a:r>
              <a:rPr lang="en-US" sz="2400" dirty="0"/>
              <a:t>used witch hunts to gain control over village life in rural areas.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06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4EAEF-9C7E-47EC-BA09-20C0F275A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2" y="914400"/>
            <a:ext cx="9751060" cy="4622800"/>
          </a:xfrm>
        </p:spPr>
        <p:txBody>
          <a:bodyPr>
            <a:normAutofit/>
          </a:bodyPr>
          <a:lstStyle/>
          <a:p>
            <a:r>
              <a:rPr lang="en-US" sz="2800" dirty="0"/>
              <a:t>Women were seen as “weaker vessels” and prone to temptation: constituted 80% of victims</a:t>
            </a:r>
          </a:p>
          <a:p>
            <a:pPr lvl="1"/>
            <a:r>
              <a:rPr lang="en-US" sz="2400" dirty="0"/>
              <a:t>Most between age 45 and 60; unmarried</a:t>
            </a:r>
          </a:p>
          <a:p>
            <a:pPr lvl="1"/>
            <a:r>
              <a:rPr lang="en-US" sz="2400" dirty="0"/>
              <a:t>Misogyny (hatred of women) may have played a role as Europe was a highly patriarchal society</a:t>
            </a:r>
          </a:p>
          <a:p>
            <a:pPr lvl="1"/>
            <a:r>
              <a:rPr lang="en-US" sz="2400" dirty="0"/>
              <a:t>Most midwives were women; if babies died in childbirth midwives could be blamed</a:t>
            </a:r>
          </a:p>
          <a:p>
            <a:r>
              <a:rPr lang="en-US" sz="2800" dirty="0"/>
              <a:t>Religious wars and divisions created a panic environment; the scapegoating of “witches” ensued.</a:t>
            </a:r>
          </a:p>
          <a:p>
            <a:pPr lvl="1"/>
            <a:r>
              <a:rPr lang="en-US" sz="2400" dirty="0"/>
              <a:t>Leaders tried to gain the loyalty of their people and appeared to be protecting them.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37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1689-7F16-48F6-98B4-4EF6757F6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 of the </a:t>
            </a:r>
            <a:r>
              <a:rPr lang="en-US" dirty="0"/>
              <a:t>witch hunts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2E6CC-CA9E-4CC6-9F94-7AFC9EE21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Scientific Revolution of the 16th and 17th centuries increasingly discredited superstition.</a:t>
            </a:r>
          </a:p>
          <a:p>
            <a:r>
              <a:rPr lang="en-US" dirty="0"/>
              <a:t>Advances in medicine and the advent of insurance companies enabled people to better take care of themselves when calamities struck.</a:t>
            </a:r>
          </a:p>
          <a:p>
            <a:r>
              <a:rPr lang="en-US" dirty="0"/>
              <a:t>Witch trials had become chaotic; accusers could become the accused (thus, using witch trials for political gain could be very risky).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31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in the 16</a:t>
            </a:r>
            <a:r>
              <a:rPr lang="en-US" baseline="30000" dirty="0"/>
              <a:t>th</a:t>
            </a:r>
            <a:r>
              <a:rPr lang="en-US" dirty="0"/>
              <a:t> Century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Society was  rigidly hierarchical </a:t>
            </a:r>
          </a:p>
          <a:p>
            <a:r>
              <a:rPr lang="en-US" sz="3200" dirty="0"/>
              <a:t>Countryside</a:t>
            </a:r>
            <a:endParaRPr lang="en-US" sz="3600" dirty="0"/>
          </a:p>
          <a:p>
            <a:pPr lvl="1"/>
            <a:r>
              <a:rPr lang="en-US" sz="2800" dirty="0"/>
              <a:t>Catholic countries- the clergy was the most powerful group as they were viewed as intermediaries between the people and God; nobles were below the clergy.</a:t>
            </a:r>
          </a:p>
          <a:p>
            <a:pPr lvl="1"/>
            <a:r>
              <a:rPr lang="en-US" sz="2800" dirty="0"/>
              <a:t>Protestant countries- nobles were at the top of the social ladder</a:t>
            </a:r>
            <a:endParaRPr lang="en-US" sz="3200" dirty="0"/>
          </a:p>
          <a:p>
            <a:pPr lvl="1"/>
            <a:r>
              <a:rPr lang="en-US" altLang="en-US" sz="2800" dirty="0"/>
              <a:t>Peasants constituted the largest percentage of the rural population; many owned land and most were involved in subsistence agriculture.</a:t>
            </a:r>
          </a:p>
          <a:p>
            <a:pPr lvl="1"/>
            <a:r>
              <a:rPr lang="en-US" altLang="en-US" sz="2800" dirty="0"/>
              <a:t>Landless workers earned the least. </a:t>
            </a:r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3C395-9693-48B2-9C6F-4E6525565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Long 16</a:t>
            </a:r>
            <a:r>
              <a:rPr lang="en-US" baseline="30000" dirty="0"/>
              <a:t>th</a:t>
            </a:r>
            <a:r>
              <a:rPr lang="en-US" dirty="0"/>
              <a:t> Century (Demography)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859E9-8970-42C3-AD07-764305089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Population growth grew steadily between 1450 and 1650 (recovered to pre-Plague levels).</a:t>
            </a:r>
          </a:p>
          <a:p>
            <a:pPr lvl="1"/>
            <a:r>
              <a:rPr lang="en-US" sz="2800" dirty="0"/>
              <a:t>leveled by 1650 until about 1750 when it rose again (due to the agricultural revolution).</a:t>
            </a:r>
          </a:p>
          <a:p>
            <a:r>
              <a:rPr lang="en-US" sz="3200" dirty="0"/>
              <a:t> Cities saw larger increases than the countryside.</a:t>
            </a:r>
          </a:p>
          <a:p>
            <a:r>
              <a:rPr lang="en-US" sz="3200" dirty="0"/>
              <a:t>Life expectancy</a:t>
            </a:r>
          </a:p>
          <a:p>
            <a:pPr lvl="1"/>
            <a:r>
              <a:rPr lang="en-US" sz="2800" dirty="0"/>
              <a:t>Average lifespan for men: 27 years</a:t>
            </a:r>
          </a:p>
          <a:p>
            <a:pPr lvl="1"/>
            <a:r>
              <a:rPr lang="en-US" sz="2800" dirty="0"/>
              <a:t>Average lifespan for women: 25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1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19A82-C18F-4956-B818-6F3804CC3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-152400"/>
            <a:ext cx="9751060" cy="1168400"/>
          </a:xfrm>
        </p:spPr>
        <p:txBody>
          <a:bodyPr/>
          <a:lstStyle/>
          <a:p>
            <a:r>
              <a:rPr lang="en-US" dirty="0"/>
              <a:t>Church and Society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D64E7-0BEA-473C-AD0E-9BE5D224A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2" y="1143000"/>
            <a:ext cx="11125200" cy="5181600"/>
          </a:xfrm>
        </p:spPr>
        <p:txBody>
          <a:bodyPr>
            <a:normAutofit/>
          </a:bodyPr>
          <a:lstStyle/>
          <a:p>
            <a:pPr marL="460375" lvl="1" indent="-460375">
              <a:spcBef>
                <a:spcPts val="0"/>
              </a:spcBef>
              <a:defRPr/>
            </a:pPr>
            <a:r>
              <a:rPr lang="en-US" sz="2800" dirty="0"/>
              <a:t>Local church and authorities continued to enforce communal norms</a:t>
            </a:r>
          </a:p>
          <a:p>
            <a:pPr marL="762127" lvl="2" indent="-460375">
              <a:spcBef>
                <a:spcPts val="0"/>
              </a:spcBef>
              <a:defRPr/>
            </a:pPr>
            <a:r>
              <a:rPr lang="en-US" sz="2800" dirty="0"/>
              <a:t>Controls on marriage</a:t>
            </a:r>
          </a:p>
          <a:p>
            <a:pPr marL="1063879" lvl="3" indent="-460375">
              <a:spcBef>
                <a:spcPts val="0"/>
              </a:spcBef>
              <a:defRPr/>
            </a:pPr>
            <a:r>
              <a:rPr lang="en-US" sz="2800" dirty="0"/>
              <a:t>Unwed mothers with illegitimate children were seen as a threat to the community.</a:t>
            </a:r>
          </a:p>
          <a:p>
            <a:pPr marL="1063879" lvl="3" indent="-460375">
              <a:spcBef>
                <a:spcPts val="0"/>
              </a:spcBef>
              <a:defRPr/>
            </a:pPr>
            <a:r>
              <a:rPr lang="en-US" sz="2800" dirty="0"/>
              <a:t>Young pregnant couples often received intense pressure from the community to marry in such cases.</a:t>
            </a:r>
          </a:p>
          <a:p>
            <a:pPr marL="762127" lvl="2" indent="-460375">
              <a:spcBef>
                <a:spcPts val="0"/>
              </a:spcBef>
              <a:defRPr/>
            </a:pPr>
            <a:r>
              <a:rPr lang="en-US" sz="2800" dirty="0"/>
              <a:t>Charivari was used as a means of public humiliation.</a:t>
            </a:r>
          </a:p>
          <a:p>
            <a:pPr marL="1063879" lvl="3" indent="-460375">
              <a:spcBef>
                <a:spcPts val="0"/>
              </a:spcBef>
              <a:defRPr/>
            </a:pPr>
            <a:r>
              <a:rPr lang="en-US" sz="2800" dirty="0"/>
              <a:t>Those who committed adultery or beat their spouse might be paraded around their village riding backwards on a donkey while holding up the donkey’s tail. </a:t>
            </a:r>
          </a:p>
          <a:p>
            <a:pPr lvl="1"/>
            <a:r>
              <a:rPr lang="en-US" altLang="en-US" sz="2800" dirty="0"/>
              <a:t>Offensive behavior could result in someone being placed in a stock for a brief period of time or suffering public whipping and branding.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617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DE477-8FDB-4DB0-B2FB-0D4C278BC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0"/>
            <a:ext cx="9751060" cy="1168400"/>
          </a:xfrm>
        </p:spPr>
        <p:txBody>
          <a:bodyPr/>
          <a:lstStyle/>
          <a:p>
            <a:r>
              <a:rPr lang="en-US" dirty="0"/>
              <a:t>Pop Culture and Leisure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B97A2-FDD1-4246-9B72-948564229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412" y="1447800"/>
            <a:ext cx="10820400" cy="46228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Rituals reflecting the persistence of folk ideas reinforced and sometimes challenged communal ties and norms.</a:t>
            </a:r>
          </a:p>
          <a:p>
            <a:pPr lvl="1"/>
            <a:r>
              <a:rPr lang="en-US" sz="2800" dirty="0"/>
              <a:t>The culture of villages remained more oral, rather than   written (despite increases in literacy).</a:t>
            </a:r>
          </a:p>
          <a:p>
            <a:pPr lvl="1"/>
            <a:r>
              <a:rPr lang="en-US" sz="3200" dirty="0"/>
              <a:t>Women often gathered in cottages to socialize.</a:t>
            </a:r>
          </a:p>
          <a:p>
            <a:pPr lvl="1"/>
            <a:r>
              <a:rPr lang="en-US" sz="3200" dirty="0"/>
              <a:t>Men often went to the village tavern to drink and socialize</a:t>
            </a:r>
          </a:p>
          <a:p>
            <a:pPr lvl="1"/>
            <a:r>
              <a:rPr lang="en-US" altLang="en-US" sz="3200" dirty="0"/>
              <a:t>Blood sports such as bullbaiting and cockfighting were popular.</a:t>
            </a:r>
          </a:p>
          <a:p>
            <a:pPr lvl="1"/>
            <a:r>
              <a:rPr lang="en-US" altLang="en-US" sz="3200" dirty="0"/>
              <a:t>Carnival was popular in Catholic countries whereby excess partying preceded Lent (a 40-day period of fasting and penitence before Easter).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46C8C-1457-404D-80DE-8D43D3DCA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Women during the Renaissance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14678-742D-4095-8561-A05D9AE29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Wealthy women</a:t>
            </a:r>
          </a:p>
          <a:p>
            <a:pPr lvl="1"/>
            <a:r>
              <a:rPr lang="en-US" i="1" dirty="0"/>
              <a:t>La </a:t>
            </a:r>
            <a:r>
              <a:rPr lang="en-US" i="1" dirty="0" err="1"/>
              <a:t>Querelle</a:t>
            </a:r>
            <a:r>
              <a:rPr lang="en-US" i="1" dirty="0"/>
              <a:t> des Femmes </a:t>
            </a:r>
            <a:r>
              <a:rPr lang="en-US" dirty="0"/>
              <a:t>(“The Issue of Women”): A new debate emerged over the proper role of women in society (starting with </a:t>
            </a:r>
            <a:r>
              <a:rPr lang="en-US" b="1" dirty="0"/>
              <a:t>Christine de Pisan </a:t>
            </a:r>
            <a:r>
              <a:rPr lang="en-US" dirty="0"/>
              <a:t>in the 14th century); the debate continued for six hundred years.</a:t>
            </a:r>
          </a:p>
          <a:p>
            <a:pPr lvl="1"/>
            <a:r>
              <a:rPr lang="en-US" dirty="0"/>
              <a:t>Women enjoyed increased access to education.</a:t>
            </a:r>
          </a:p>
          <a:p>
            <a:pPr lvl="1"/>
            <a:r>
              <a:rPr lang="en-US" altLang="en-US" dirty="0"/>
              <a:t>Lost some status compared to women in the Middle Ages; </a:t>
            </a:r>
          </a:p>
          <a:p>
            <a:pPr lvl="2"/>
            <a:r>
              <a:rPr lang="en-US" altLang="en-US" dirty="0"/>
              <a:t>women functioned now as “ornaments” to their middle-class or upper-class husbands.</a:t>
            </a:r>
          </a:p>
          <a:p>
            <a:r>
              <a:rPr lang="en-US" altLang="en-US" dirty="0"/>
              <a:t>Women were to make themselves pleasing to the man </a:t>
            </a:r>
          </a:p>
          <a:p>
            <a:pPr lvl="1"/>
            <a:r>
              <a:rPr lang="en-US" altLang="en-US" dirty="0"/>
              <a:t>(Castiglione)—only applied to the upper classes.</a:t>
            </a:r>
          </a:p>
          <a:p>
            <a:r>
              <a:rPr lang="en-US" altLang="en-US" dirty="0"/>
              <a:t>Sexual double-standard: women were to remain chaste until marriage; men were permitted to be sexually active.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7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65E89-4903-48C5-AF0B-CC9B7969D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Noblewomen in Court, Education, and Culture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4C4A6-ADF9-4B96-9B0E-6D7C12814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0412" y="1803400"/>
            <a:ext cx="5232427" cy="4267200"/>
          </a:xfrm>
        </p:spPr>
        <p:txBody>
          <a:bodyPr>
            <a:normAutofit fontScale="92500" lnSpcReduction="10000"/>
          </a:bodyPr>
          <a:lstStyle/>
          <a:p>
            <a:r>
              <a:rPr lang="en-US" sz="2500" b="1" dirty="0"/>
              <a:t>Christine de Pisan </a:t>
            </a:r>
            <a:r>
              <a:rPr lang="en-US" sz="2500" dirty="0"/>
              <a:t>(1363?-1434?): The </a:t>
            </a:r>
            <a:r>
              <a:rPr lang="en-US" sz="2500" i="1" dirty="0"/>
              <a:t>City of Ladies </a:t>
            </a:r>
            <a:r>
              <a:rPr lang="en-US" sz="2500" dirty="0"/>
              <a:t>(1405); </a:t>
            </a:r>
            <a:r>
              <a:rPr lang="en-US" sz="2500" i="1" dirty="0"/>
              <a:t>The Book of Three Virtues</a:t>
            </a:r>
          </a:p>
          <a:p>
            <a:pPr lvl="1"/>
            <a:r>
              <a:rPr lang="en-US" sz="2500" dirty="0"/>
              <a:t>She chronicled the accomplishments of great women in history.</a:t>
            </a:r>
          </a:p>
          <a:p>
            <a:pPr lvl="1"/>
            <a:r>
              <a:rPr lang="en-US" sz="2500" dirty="0"/>
              <a:t>In essence, it was the Renaissance woman’s survival manual.</a:t>
            </a:r>
          </a:p>
          <a:p>
            <a:pPr lvl="1"/>
            <a:r>
              <a:rPr lang="en-US" sz="2500" dirty="0"/>
              <a:t>She was perhaps Europe’s first feminist.</a:t>
            </a:r>
          </a:p>
          <a:p>
            <a:pPr lvl="1"/>
            <a:r>
              <a:rPr lang="en-US" sz="2500" dirty="0"/>
              <a:t>She had been extremely well-educated in France.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E2B7F8-6CBC-4E75-9BAD-F7BA4BB11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5384826" cy="4267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Isabella d’ Este </a:t>
            </a:r>
            <a:r>
              <a:rPr lang="en-US" dirty="0"/>
              <a:t>(1474-1539): “First Lady” of the Renaissance</a:t>
            </a:r>
          </a:p>
          <a:p>
            <a:pPr lvl="1"/>
            <a:r>
              <a:rPr lang="en-US" sz="2400" dirty="0"/>
              <a:t>Set an example for women to break away from their traditional role</a:t>
            </a:r>
          </a:p>
          <a:p>
            <a:pPr lvl="1"/>
            <a:r>
              <a:rPr lang="en-US" sz="2400" dirty="0"/>
              <a:t>Ruled Italian city-state of Mantua after her husband died</a:t>
            </a:r>
          </a:p>
          <a:p>
            <a:pPr lvl="1"/>
            <a:r>
              <a:rPr lang="en-US" sz="2400" dirty="0"/>
              <a:t>She and her siblings were well-educated</a:t>
            </a:r>
          </a:p>
          <a:p>
            <a:pPr lvl="1"/>
            <a:r>
              <a:rPr lang="en-US" sz="2400" dirty="0"/>
              <a:t>Major patron of the arts</a:t>
            </a:r>
          </a:p>
          <a:p>
            <a:pPr lvl="1"/>
            <a:r>
              <a:rPr lang="en-US" sz="2400" dirty="0"/>
              <a:t>Founded a school for young women</a:t>
            </a:r>
          </a:p>
          <a:p>
            <a:pPr lvl="1"/>
            <a:r>
              <a:rPr lang="en-US" sz="2400" dirty="0"/>
              <a:t>Wrote over 2,000 letters that provide insight into politics and courtly life at that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57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F75D22-7F00-49EC-A913-F06800AD5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-76200"/>
            <a:ext cx="9751060" cy="1168400"/>
          </a:xfrm>
        </p:spPr>
        <p:txBody>
          <a:bodyPr/>
          <a:lstStyle/>
          <a:p>
            <a:r>
              <a:rPr lang="en-US" dirty="0"/>
              <a:t>Marriage and the Family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56F4E9-30D4-4F98-B4D4-DAF75621F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412" y="1371600"/>
            <a:ext cx="10972799" cy="5029200"/>
          </a:xfrm>
        </p:spPr>
        <p:txBody>
          <a:bodyPr>
            <a:normAutofit/>
          </a:bodyPr>
          <a:lstStyle/>
          <a:p>
            <a:r>
              <a:rPr lang="en-US" sz="2800" dirty="0"/>
              <a:t>The status and lifestyle of peasant and working-class women changed little compared to the Middle Ages.</a:t>
            </a:r>
          </a:p>
          <a:p>
            <a:r>
              <a:rPr lang="en-US" sz="2800" dirty="0"/>
              <a:t>Marriage </a:t>
            </a:r>
          </a:p>
          <a:p>
            <a:pPr lvl="1"/>
            <a:r>
              <a:rPr lang="en-US" sz="2400" dirty="0"/>
              <a:t>European Family Pattern</a:t>
            </a:r>
          </a:p>
          <a:p>
            <a:pPr lvl="2"/>
            <a:r>
              <a:rPr lang="en-US" sz="2000" b="1" dirty="0"/>
              <a:t>Nuclear family</a:t>
            </a:r>
            <a:r>
              <a:rPr lang="en-US" sz="2000" dirty="0"/>
              <a:t>: poor people tended to be unable to support extended families.</a:t>
            </a:r>
          </a:p>
          <a:p>
            <a:pPr lvl="2"/>
            <a:r>
              <a:rPr lang="en-US" sz="2000" dirty="0"/>
              <a:t>Wealthier people (and some landowning peasants) tended to have extended families living together.</a:t>
            </a:r>
          </a:p>
          <a:p>
            <a:pPr lvl="1"/>
            <a:r>
              <a:rPr lang="en-US" sz="2400" dirty="0"/>
              <a:t>Marriage was based on economic considerations; not love.</a:t>
            </a:r>
          </a:p>
          <a:p>
            <a:pPr lvl="2"/>
            <a:r>
              <a:rPr lang="en-US" sz="2000" dirty="0"/>
              <a:t>Parents played a large role when property was involved.</a:t>
            </a:r>
          </a:p>
          <a:p>
            <a:pPr lvl="2"/>
            <a:r>
              <a:rPr lang="en-US" sz="2000" b="1" dirty="0"/>
              <a:t>Dowries</a:t>
            </a:r>
            <a:r>
              <a:rPr lang="en-US" sz="2000" dirty="0"/>
              <a:t> were extremely important in wealthy families; also important in common families.</a:t>
            </a:r>
          </a:p>
          <a:p>
            <a:pPr lvl="2"/>
            <a:r>
              <a:rPr lang="en-US" sz="2000" dirty="0"/>
              <a:t>Women tended to play a more significant role in the economy in northern Europe.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26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900F4-8E84-406A-B611-42CDEF749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404DD-592D-4328-ABF7-3FC08C424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Divorce was available in certain areas (still very limited) compared to the Middle Ages where divorce was non-existent.</a:t>
            </a:r>
          </a:p>
          <a:p>
            <a:pPr lvl="1"/>
            <a:r>
              <a:rPr lang="en-US" sz="2400" dirty="0"/>
              <a:t>This was largely due to a modest increase in divorce in Reformation countries.</a:t>
            </a:r>
          </a:p>
          <a:p>
            <a:r>
              <a:rPr lang="en-US" sz="2800" dirty="0"/>
              <a:t>Rape was not considered a serious crime.</a:t>
            </a:r>
          </a:p>
          <a:p>
            <a:r>
              <a:rPr lang="en-US" sz="2800" dirty="0"/>
              <a:t>More prostitution existed than in the Middle Ages.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76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D80E12-3BE9-4746-820E-FFB249F467F2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4873beb7-5857-4685-be1f-d57550cc96cc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68</TotalTime>
  <Words>1002</Words>
  <Application>Microsoft Office PowerPoint</Application>
  <PresentationFormat>Custom</PresentationFormat>
  <Paragraphs>92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Constantia</vt:lpstr>
      <vt:lpstr>Goudy Old Style</vt:lpstr>
      <vt:lpstr>Books Classic 16x9</vt:lpstr>
      <vt:lpstr>16th Century Society and Politics</vt:lpstr>
      <vt:lpstr>Life in the 16th Century </vt:lpstr>
      <vt:lpstr>The Long 16th Century (Demography)</vt:lpstr>
      <vt:lpstr>Church and Society </vt:lpstr>
      <vt:lpstr>Pop Culture and Leisure </vt:lpstr>
      <vt:lpstr>Women during the Renaissance </vt:lpstr>
      <vt:lpstr>Important Noblewomen in Court, Education, and Culture </vt:lpstr>
      <vt:lpstr>Marriage and the Family </vt:lpstr>
      <vt:lpstr>PowerPoint Presentation</vt:lpstr>
      <vt:lpstr>What Do You Think?</vt:lpstr>
      <vt:lpstr>Important Female Rulers</vt:lpstr>
      <vt:lpstr>Witch Hunts </vt:lpstr>
      <vt:lpstr>PowerPoint Presentation</vt:lpstr>
      <vt:lpstr>End of the witch hunts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16thCentury Society and Politics</dc:title>
  <dc:creator>Phillip Thurmond</dc:creator>
  <cp:lastModifiedBy>Phillip Thurmond</cp:lastModifiedBy>
  <cp:revision>7</cp:revision>
  <dcterms:created xsi:type="dcterms:W3CDTF">2019-08-18T21:15:27Z</dcterms:created>
  <dcterms:modified xsi:type="dcterms:W3CDTF">2019-08-19T13:20:56Z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